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57" r:id="rId3"/>
    <p:sldId id="262" r:id="rId4"/>
    <p:sldId id="301" r:id="rId5"/>
    <p:sldId id="312" r:id="rId6"/>
    <p:sldId id="263" r:id="rId7"/>
    <p:sldId id="313" r:id="rId8"/>
    <p:sldId id="297" r:id="rId9"/>
    <p:sldId id="298" r:id="rId10"/>
    <p:sldId id="340" r:id="rId11"/>
    <p:sldId id="342" r:id="rId12"/>
    <p:sldId id="341" r:id="rId13"/>
    <p:sldId id="343" r:id="rId14"/>
    <p:sldId id="344" r:id="rId15"/>
    <p:sldId id="299" r:id="rId16"/>
    <p:sldId id="304" r:id="rId17"/>
    <p:sldId id="302" r:id="rId18"/>
    <p:sldId id="324" r:id="rId19"/>
    <p:sldId id="332" r:id="rId20"/>
    <p:sldId id="334" r:id="rId21"/>
    <p:sldId id="335" r:id="rId22"/>
    <p:sldId id="336" r:id="rId23"/>
    <p:sldId id="337" r:id="rId24"/>
    <p:sldId id="303" r:id="rId25"/>
    <p:sldId id="308" r:id="rId26"/>
    <p:sldId id="307" r:id="rId27"/>
    <p:sldId id="317" r:id="rId28"/>
    <p:sldId id="314" r:id="rId29"/>
    <p:sldId id="315" r:id="rId30"/>
    <p:sldId id="322" r:id="rId31"/>
    <p:sldId id="318" r:id="rId32"/>
    <p:sldId id="323" r:id="rId33"/>
    <p:sldId id="338" r:id="rId34"/>
    <p:sldId id="339" r:id="rId35"/>
  </p:sldIdLst>
  <p:sldSz cx="9144000" cy="6858000" type="screen4x3"/>
  <p:notesSz cx="6742113" cy="98726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20"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purvina\Desktop\Iedz%20sapulce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purvina\Desktop\Iedz%20sapulce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purvina\Desktop\Iedz%20sapulce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purvina\Desktop\Iedz%20sapulce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purvina\Desktop\Iedz%20sapulce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txPr>
              <a:bodyPr/>
              <a:lstStyle/>
              <a:p>
                <a:pPr>
                  <a:defRPr sz="2800"/>
                </a:pPr>
                <a:endParaRPr lang="lv-LV"/>
              </a:p>
            </c:txPr>
            <c:dLblPos val="outEnd"/>
            <c:showLegendKey val="0"/>
            <c:showVal val="1"/>
            <c:showCatName val="0"/>
            <c:showSerName val="0"/>
            <c:showPercent val="0"/>
            <c:showBubbleSize val="0"/>
            <c:showLeaderLines val="1"/>
          </c:dLbls>
          <c:cat>
            <c:strRef>
              <c:f>Lapa3!$I$2:$I$3</c:f>
              <c:strCache>
                <c:ptCount val="2"/>
                <c:pt idx="0">
                  <c:v>Pirmsskolas grupās</c:v>
                </c:pt>
                <c:pt idx="1">
                  <c:v>1.-12.klasēs</c:v>
                </c:pt>
              </c:strCache>
            </c:strRef>
          </c:cat>
          <c:val>
            <c:numRef>
              <c:f>Lapa3!$J$2:$J$3</c:f>
              <c:numCache>
                <c:formatCode>General</c:formatCode>
                <c:ptCount val="2"/>
                <c:pt idx="0">
                  <c:v>252</c:v>
                </c:pt>
                <c:pt idx="1">
                  <c:v>592</c:v>
                </c:pt>
              </c:numCache>
            </c:numRef>
          </c:val>
        </c:ser>
        <c:dLbls>
          <c:dLblPos val="outEnd"/>
          <c:showLegendKey val="0"/>
          <c:showVal val="1"/>
          <c:showCatName val="0"/>
          <c:showSerName val="0"/>
          <c:showPercent val="0"/>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lv-LV"/>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Pos val="outEnd"/>
            <c:showLegendKey val="0"/>
            <c:showVal val="1"/>
            <c:showCatName val="0"/>
            <c:showSerName val="0"/>
            <c:showPercent val="0"/>
            <c:showBubbleSize val="0"/>
            <c:showLeaderLines val="1"/>
          </c:dLbls>
          <c:cat>
            <c:strRef>
              <c:f>Lapa3!$I$2:$I$3</c:f>
              <c:strCache>
                <c:ptCount val="2"/>
                <c:pt idx="0">
                  <c:v>Pirmsskolas grupās</c:v>
                </c:pt>
                <c:pt idx="1">
                  <c:v>1.-12.klasēs</c:v>
                </c:pt>
              </c:strCache>
            </c:strRef>
          </c:cat>
          <c:val>
            <c:numRef>
              <c:f>Lapa3!$J$2:$J$3</c:f>
              <c:numCache>
                <c:formatCode>General</c:formatCode>
                <c:ptCount val="2"/>
                <c:pt idx="0">
                  <c:v>228</c:v>
                </c:pt>
                <c:pt idx="1">
                  <c:v>609</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Lapa1!$B$1</c:f>
              <c:strCache>
                <c:ptCount val="1"/>
                <c:pt idx="0">
                  <c:v>2010</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Lapa1!$B$2:$B$7</c:f>
              <c:numCache>
                <c:formatCode>General</c:formatCode>
                <c:ptCount val="6"/>
                <c:pt idx="0">
                  <c:v>13</c:v>
                </c:pt>
                <c:pt idx="1">
                  <c:v>106</c:v>
                </c:pt>
                <c:pt idx="2">
                  <c:v>36</c:v>
                </c:pt>
                <c:pt idx="3">
                  <c:v>38</c:v>
                </c:pt>
                <c:pt idx="4">
                  <c:v>16</c:v>
                </c:pt>
                <c:pt idx="5">
                  <c:v>0</c:v>
                </c:pt>
              </c:numCache>
            </c:numRef>
          </c:val>
        </c:ser>
        <c:ser>
          <c:idx val="1"/>
          <c:order val="1"/>
          <c:tx>
            <c:strRef>
              <c:f>Lapa1!$C$1</c:f>
              <c:strCache>
                <c:ptCount val="1"/>
                <c:pt idx="0">
                  <c:v>2011</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Lapa1!$C$2:$C$7</c:f>
              <c:numCache>
                <c:formatCode>General</c:formatCode>
                <c:ptCount val="6"/>
                <c:pt idx="0">
                  <c:v>10</c:v>
                </c:pt>
                <c:pt idx="1">
                  <c:v>97</c:v>
                </c:pt>
                <c:pt idx="2">
                  <c:v>40</c:v>
                </c:pt>
                <c:pt idx="3">
                  <c:v>53</c:v>
                </c:pt>
                <c:pt idx="4">
                  <c:v>20</c:v>
                </c:pt>
                <c:pt idx="5">
                  <c:v>0</c:v>
                </c:pt>
              </c:numCache>
            </c:numRef>
          </c:val>
        </c:ser>
        <c:ser>
          <c:idx val="2"/>
          <c:order val="2"/>
          <c:tx>
            <c:strRef>
              <c:f>Lapa1!$D$1</c:f>
              <c:strCache>
                <c:ptCount val="1"/>
                <c:pt idx="0">
                  <c:v>2012</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Lapa1!$D$2:$D$7</c:f>
              <c:numCache>
                <c:formatCode>General</c:formatCode>
                <c:ptCount val="6"/>
                <c:pt idx="0">
                  <c:v>27</c:v>
                </c:pt>
                <c:pt idx="1">
                  <c:v>117</c:v>
                </c:pt>
                <c:pt idx="2">
                  <c:v>38</c:v>
                </c:pt>
                <c:pt idx="3">
                  <c:v>50</c:v>
                </c:pt>
                <c:pt idx="4">
                  <c:v>20</c:v>
                </c:pt>
                <c:pt idx="5">
                  <c:v>3</c:v>
                </c:pt>
              </c:numCache>
            </c:numRef>
          </c:val>
        </c:ser>
        <c:ser>
          <c:idx val="3"/>
          <c:order val="3"/>
          <c:tx>
            <c:strRef>
              <c:f>Lapa1!$E$1</c:f>
              <c:strCache>
                <c:ptCount val="1"/>
                <c:pt idx="0">
                  <c:v>2013</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Lapa1!$E$2:$E$7</c:f>
              <c:numCache>
                <c:formatCode>General</c:formatCode>
                <c:ptCount val="6"/>
                <c:pt idx="0">
                  <c:v>29</c:v>
                </c:pt>
                <c:pt idx="1">
                  <c:v>114</c:v>
                </c:pt>
                <c:pt idx="2">
                  <c:v>41</c:v>
                </c:pt>
                <c:pt idx="3">
                  <c:v>47</c:v>
                </c:pt>
                <c:pt idx="4">
                  <c:v>21</c:v>
                </c:pt>
                <c:pt idx="5">
                  <c:v>9</c:v>
                </c:pt>
              </c:numCache>
            </c:numRef>
          </c:val>
        </c:ser>
        <c:ser>
          <c:idx val="4"/>
          <c:order val="4"/>
          <c:tx>
            <c:strRef>
              <c:f>Lapa1!$F$1</c:f>
              <c:strCache>
                <c:ptCount val="1"/>
                <c:pt idx="0">
                  <c:v>2014</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Lapa1!$F$2:$F$7</c:f>
              <c:numCache>
                <c:formatCode>General</c:formatCode>
                <c:ptCount val="6"/>
                <c:pt idx="0">
                  <c:v>37</c:v>
                </c:pt>
                <c:pt idx="1">
                  <c:v>107</c:v>
                </c:pt>
                <c:pt idx="2">
                  <c:v>36</c:v>
                </c:pt>
                <c:pt idx="3">
                  <c:v>56</c:v>
                </c:pt>
                <c:pt idx="4">
                  <c:v>22</c:v>
                </c:pt>
                <c:pt idx="5">
                  <c:v>14</c:v>
                </c:pt>
              </c:numCache>
            </c:numRef>
          </c:val>
        </c:ser>
        <c:ser>
          <c:idx val="5"/>
          <c:order val="5"/>
          <c:tx>
            <c:strRef>
              <c:f>Lapa1!$G$1</c:f>
              <c:strCache>
                <c:ptCount val="1"/>
                <c:pt idx="0">
                  <c:v>2015</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Lapa1!$G$2:$G$7</c:f>
              <c:numCache>
                <c:formatCode>General</c:formatCode>
                <c:ptCount val="6"/>
                <c:pt idx="0">
                  <c:v>38</c:v>
                </c:pt>
                <c:pt idx="1">
                  <c:v>95</c:v>
                </c:pt>
                <c:pt idx="2">
                  <c:v>39</c:v>
                </c:pt>
                <c:pt idx="3">
                  <c:v>54</c:v>
                </c:pt>
                <c:pt idx="4">
                  <c:v>15</c:v>
                </c:pt>
                <c:pt idx="5">
                  <c:v>12</c:v>
                </c:pt>
              </c:numCache>
            </c:numRef>
          </c:val>
        </c:ser>
        <c:ser>
          <c:idx val="6"/>
          <c:order val="6"/>
          <c:tx>
            <c:strRef>
              <c:f>Lapa1!$H$1</c:f>
              <c:strCache>
                <c:ptCount val="1"/>
                <c:pt idx="0">
                  <c:v>2016</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Lapa1!$H$2:$H$7</c:f>
              <c:numCache>
                <c:formatCode>General</c:formatCode>
                <c:ptCount val="6"/>
                <c:pt idx="0">
                  <c:v>41</c:v>
                </c:pt>
                <c:pt idx="1">
                  <c:v>97</c:v>
                </c:pt>
                <c:pt idx="2">
                  <c:v>34</c:v>
                </c:pt>
                <c:pt idx="3">
                  <c:v>51</c:v>
                </c:pt>
                <c:pt idx="4">
                  <c:v>15</c:v>
                </c:pt>
                <c:pt idx="5">
                  <c:v>14</c:v>
                </c:pt>
              </c:numCache>
            </c:numRef>
          </c:val>
        </c:ser>
        <c:ser>
          <c:idx val="7"/>
          <c:order val="7"/>
          <c:tx>
            <c:strRef>
              <c:f>Lapa1!$I$1</c:f>
              <c:strCache>
                <c:ptCount val="1"/>
                <c:pt idx="0">
                  <c:v>2017</c:v>
                </c:pt>
              </c:strCache>
            </c:strRef>
          </c:tx>
          <c:invertIfNegative val="0"/>
          <c:cat>
            <c:strRef>
              <c:f>Lapa1!$A$2:$A$7</c:f>
              <c:strCache>
                <c:ptCount val="6"/>
                <c:pt idx="0">
                  <c:v>Virgas pamatskola</c:v>
                </c:pt>
                <c:pt idx="1">
                  <c:v>Priekules PII "Dzirnaviņas"</c:v>
                </c:pt>
                <c:pt idx="2">
                  <c:v>Krotes Kronvalda Ata pamatskola</c:v>
                </c:pt>
                <c:pt idx="3">
                  <c:v>Kalētu pamatskola</c:v>
                </c:pt>
                <c:pt idx="4">
                  <c:v>Gramzdas pamatskola</c:v>
                </c:pt>
                <c:pt idx="5">
                  <c:v>Purmsātu speciālā internātpamatskola</c:v>
                </c:pt>
              </c:strCache>
            </c:strRef>
          </c:cat>
          <c:val>
            <c:numRef>
              <c:f>Lapa1!$I$2:$I$7</c:f>
              <c:numCache>
                <c:formatCode>General</c:formatCode>
                <c:ptCount val="6"/>
                <c:pt idx="0">
                  <c:v>35</c:v>
                </c:pt>
                <c:pt idx="1">
                  <c:v>92</c:v>
                </c:pt>
                <c:pt idx="2">
                  <c:v>26</c:v>
                </c:pt>
                <c:pt idx="3">
                  <c:v>51</c:v>
                </c:pt>
                <c:pt idx="4">
                  <c:v>17</c:v>
                </c:pt>
                <c:pt idx="5">
                  <c:v>7</c:v>
                </c:pt>
              </c:numCache>
            </c:numRef>
          </c:val>
        </c:ser>
        <c:dLbls>
          <c:dLblPos val="outEnd"/>
          <c:showLegendKey val="0"/>
          <c:showVal val="1"/>
          <c:showCatName val="0"/>
          <c:showSerName val="0"/>
          <c:showPercent val="0"/>
          <c:showBubbleSize val="0"/>
        </c:dLbls>
        <c:gapWidth val="150"/>
        <c:axId val="168239488"/>
        <c:axId val="168241024"/>
      </c:barChart>
      <c:catAx>
        <c:axId val="168239488"/>
        <c:scaling>
          <c:orientation val="minMax"/>
        </c:scaling>
        <c:delete val="0"/>
        <c:axPos val="b"/>
        <c:numFmt formatCode="General" sourceLinked="1"/>
        <c:majorTickMark val="out"/>
        <c:minorTickMark val="none"/>
        <c:tickLblPos val="nextTo"/>
        <c:crossAx val="168241024"/>
        <c:crosses val="autoZero"/>
        <c:auto val="1"/>
        <c:lblAlgn val="ctr"/>
        <c:lblOffset val="100"/>
        <c:noMultiLvlLbl val="0"/>
      </c:catAx>
      <c:valAx>
        <c:axId val="168241024"/>
        <c:scaling>
          <c:orientation val="minMax"/>
        </c:scaling>
        <c:delete val="0"/>
        <c:axPos val="l"/>
        <c:majorGridlines/>
        <c:numFmt formatCode="General" sourceLinked="1"/>
        <c:majorTickMark val="out"/>
        <c:minorTickMark val="none"/>
        <c:tickLblPos val="nextTo"/>
        <c:crossAx val="168239488"/>
        <c:crosses val="autoZero"/>
        <c:crossBetween val="between"/>
      </c:valAx>
    </c:plotArea>
    <c:legend>
      <c:legendPos val="r"/>
      <c:layout>
        <c:manualLayout>
          <c:xMode val="edge"/>
          <c:yMode val="edge"/>
          <c:x val="0.8135215441819772"/>
          <c:y val="4.4026191766103118E-2"/>
          <c:w val="0.10485920019026092"/>
          <c:h val="0.54242361894215629"/>
        </c:manualLayout>
      </c:layout>
      <c:overlay val="0"/>
      <c:txPr>
        <a:bodyPr/>
        <a:lstStyle/>
        <a:p>
          <a:pPr>
            <a:defRPr sz="1400"/>
          </a:pPr>
          <a:endParaRPr lang="lv-LV"/>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Pamatizgl!$B$1</c:f>
              <c:strCache>
                <c:ptCount val="1"/>
                <c:pt idx="0">
                  <c:v>2010</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Pamatizgl!$B$2:$B$7</c:f>
              <c:numCache>
                <c:formatCode>General</c:formatCode>
                <c:ptCount val="6"/>
                <c:pt idx="0">
                  <c:v>80</c:v>
                </c:pt>
                <c:pt idx="1">
                  <c:v>235</c:v>
                </c:pt>
                <c:pt idx="2">
                  <c:v>88</c:v>
                </c:pt>
                <c:pt idx="3">
                  <c:v>72</c:v>
                </c:pt>
                <c:pt idx="4">
                  <c:v>59</c:v>
                </c:pt>
                <c:pt idx="5">
                  <c:v>103</c:v>
                </c:pt>
              </c:numCache>
            </c:numRef>
          </c:val>
        </c:ser>
        <c:ser>
          <c:idx val="1"/>
          <c:order val="1"/>
          <c:tx>
            <c:strRef>
              <c:f>Pamatizgl!$C$1</c:f>
              <c:strCache>
                <c:ptCount val="1"/>
                <c:pt idx="0">
                  <c:v>2011</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Pamatizgl!$C$2:$C$7</c:f>
              <c:numCache>
                <c:formatCode>General</c:formatCode>
                <c:ptCount val="6"/>
                <c:pt idx="0">
                  <c:v>73</c:v>
                </c:pt>
                <c:pt idx="1">
                  <c:v>213</c:v>
                </c:pt>
                <c:pt idx="2">
                  <c:v>82</c:v>
                </c:pt>
                <c:pt idx="3">
                  <c:v>83</c:v>
                </c:pt>
                <c:pt idx="4">
                  <c:v>59</c:v>
                </c:pt>
                <c:pt idx="5">
                  <c:v>102</c:v>
                </c:pt>
              </c:numCache>
            </c:numRef>
          </c:val>
        </c:ser>
        <c:ser>
          <c:idx val="2"/>
          <c:order val="2"/>
          <c:tx>
            <c:strRef>
              <c:f>Pamatizgl!$D$1</c:f>
              <c:strCache>
                <c:ptCount val="1"/>
                <c:pt idx="0">
                  <c:v>2012</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Pamatizgl!$D$2:$D$7</c:f>
              <c:numCache>
                <c:formatCode>General</c:formatCode>
                <c:ptCount val="6"/>
                <c:pt idx="0">
                  <c:v>69</c:v>
                </c:pt>
                <c:pt idx="1">
                  <c:v>217</c:v>
                </c:pt>
                <c:pt idx="2">
                  <c:v>83</c:v>
                </c:pt>
                <c:pt idx="3">
                  <c:v>90</c:v>
                </c:pt>
                <c:pt idx="4">
                  <c:v>56</c:v>
                </c:pt>
                <c:pt idx="5">
                  <c:v>83</c:v>
                </c:pt>
              </c:numCache>
            </c:numRef>
          </c:val>
        </c:ser>
        <c:ser>
          <c:idx val="3"/>
          <c:order val="3"/>
          <c:tx>
            <c:strRef>
              <c:f>Pamatizgl!$E$1</c:f>
              <c:strCache>
                <c:ptCount val="1"/>
                <c:pt idx="0">
                  <c:v>2013</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Pamatizgl!$E$2:$E$7</c:f>
              <c:numCache>
                <c:formatCode>General</c:formatCode>
                <c:ptCount val="6"/>
                <c:pt idx="0">
                  <c:v>73</c:v>
                </c:pt>
                <c:pt idx="1">
                  <c:v>217</c:v>
                </c:pt>
                <c:pt idx="2">
                  <c:v>79</c:v>
                </c:pt>
                <c:pt idx="3">
                  <c:v>92</c:v>
                </c:pt>
                <c:pt idx="4">
                  <c:v>57</c:v>
                </c:pt>
                <c:pt idx="5">
                  <c:v>74</c:v>
                </c:pt>
              </c:numCache>
            </c:numRef>
          </c:val>
        </c:ser>
        <c:ser>
          <c:idx val="4"/>
          <c:order val="4"/>
          <c:tx>
            <c:strRef>
              <c:f>Pamatizgl!$F$1</c:f>
              <c:strCache>
                <c:ptCount val="1"/>
                <c:pt idx="0">
                  <c:v>2014</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Pamatizgl!$F$2:$F$7</c:f>
              <c:numCache>
                <c:formatCode>General</c:formatCode>
                <c:ptCount val="6"/>
                <c:pt idx="0">
                  <c:v>73</c:v>
                </c:pt>
                <c:pt idx="1">
                  <c:v>214</c:v>
                </c:pt>
                <c:pt idx="2">
                  <c:v>83</c:v>
                </c:pt>
                <c:pt idx="3">
                  <c:v>92</c:v>
                </c:pt>
                <c:pt idx="4">
                  <c:v>53</c:v>
                </c:pt>
                <c:pt idx="5">
                  <c:v>71</c:v>
                </c:pt>
              </c:numCache>
            </c:numRef>
          </c:val>
        </c:ser>
        <c:ser>
          <c:idx val="5"/>
          <c:order val="5"/>
          <c:tx>
            <c:strRef>
              <c:f>Pamatizgl!$G$1</c:f>
              <c:strCache>
                <c:ptCount val="1"/>
                <c:pt idx="0">
                  <c:v>2015</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Pamatizgl!$G$2:$G$7</c:f>
              <c:numCache>
                <c:formatCode>General</c:formatCode>
                <c:ptCount val="6"/>
                <c:pt idx="0">
                  <c:v>68</c:v>
                </c:pt>
                <c:pt idx="1">
                  <c:v>213</c:v>
                </c:pt>
                <c:pt idx="2">
                  <c:v>86</c:v>
                </c:pt>
                <c:pt idx="3">
                  <c:v>84</c:v>
                </c:pt>
                <c:pt idx="4">
                  <c:v>52</c:v>
                </c:pt>
                <c:pt idx="5">
                  <c:v>74</c:v>
                </c:pt>
              </c:numCache>
            </c:numRef>
          </c:val>
        </c:ser>
        <c:ser>
          <c:idx val="6"/>
          <c:order val="6"/>
          <c:tx>
            <c:strRef>
              <c:f>Pamatizgl!$H$1</c:f>
              <c:strCache>
                <c:ptCount val="1"/>
                <c:pt idx="0">
                  <c:v>2016</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Pamatizgl!$H$2:$H$7</c:f>
              <c:numCache>
                <c:formatCode>General</c:formatCode>
                <c:ptCount val="6"/>
                <c:pt idx="0">
                  <c:v>62</c:v>
                </c:pt>
                <c:pt idx="1">
                  <c:v>219</c:v>
                </c:pt>
                <c:pt idx="2">
                  <c:v>82</c:v>
                </c:pt>
                <c:pt idx="3">
                  <c:v>84</c:v>
                </c:pt>
                <c:pt idx="4">
                  <c:v>41</c:v>
                </c:pt>
                <c:pt idx="5">
                  <c:v>76</c:v>
                </c:pt>
              </c:numCache>
            </c:numRef>
          </c:val>
        </c:ser>
        <c:ser>
          <c:idx val="7"/>
          <c:order val="7"/>
          <c:tx>
            <c:strRef>
              <c:f>Pamatizgl!$I$1</c:f>
              <c:strCache>
                <c:ptCount val="1"/>
                <c:pt idx="0">
                  <c:v>2017</c:v>
                </c:pt>
              </c:strCache>
            </c:strRef>
          </c:tx>
          <c:invertIfNegative val="0"/>
          <c:cat>
            <c:strRef>
              <c:f>Pamatizgl!$A$2:$A$7</c:f>
              <c:strCache>
                <c:ptCount val="6"/>
                <c:pt idx="0">
                  <c:v>Virgas pamatskola</c:v>
                </c:pt>
                <c:pt idx="1">
                  <c:v>Priekules vidusskola</c:v>
                </c:pt>
                <c:pt idx="2">
                  <c:v>Krotes Kronvalda Ata pamatskola</c:v>
                </c:pt>
                <c:pt idx="3">
                  <c:v>Kalētu pamatskola</c:v>
                </c:pt>
                <c:pt idx="4">
                  <c:v>Gramzdas pamatskola</c:v>
                </c:pt>
                <c:pt idx="5">
                  <c:v>Purmsātu speciālā internātpamatskola</c:v>
                </c:pt>
              </c:strCache>
            </c:strRef>
          </c:cat>
          <c:val>
            <c:numRef>
              <c:f>Pamatizgl!$I$2:$I$7</c:f>
              <c:numCache>
                <c:formatCode>General</c:formatCode>
                <c:ptCount val="6"/>
                <c:pt idx="0">
                  <c:v>56</c:v>
                </c:pt>
                <c:pt idx="1">
                  <c:v>247</c:v>
                </c:pt>
                <c:pt idx="2">
                  <c:v>82</c:v>
                </c:pt>
                <c:pt idx="3">
                  <c:v>89</c:v>
                </c:pt>
                <c:pt idx="4">
                  <c:v>27</c:v>
                </c:pt>
                <c:pt idx="5">
                  <c:v>64</c:v>
                </c:pt>
              </c:numCache>
            </c:numRef>
          </c:val>
        </c:ser>
        <c:dLbls>
          <c:dLblPos val="outEnd"/>
          <c:showLegendKey val="0"/>
          <c:showVal val="1"/>
          <c:showCatName val="0"/>
          <c:showSerName val="0"/>
          <c:showPercent val="0"/>
          <c:showBubbleSize val="0"/>
        </c:dLbls>
        <c:gapWidth val="150"/>
        <c:axId val="168574336"/>
        <c:axId val="168584320"/>
      </c:barChart>
      <c:catAx>
        <c:axId val="168574336"/>
        <c:scaling>
          <c:orientation val="minMax"/>
        </c:scaling>
        <c:delete val="0"/>
        <c:axPos val="b"/>
        <c:numFmt formatCode="General" sourceLinked="1"/>
        <c:majorTickMark val="out"/>
        <c:minorTickMark val="none"/>
        <c:tickLblPos val="nextTo"/>
        <c:crossAx val="168584320"/>
        <c:crosses val="autoZero"/>
        <c:auto val="1"/>
        <c:lblAlgn val="ctr"/>
        <c:lblOffset val="100"/>
        <c:noMultiLvlLbl val="0"/>
      </c:catAx>
      <c:valAx>
        <c:axId val="168584320"/>
        <c:scaling>
          <c:orientation val="minMax"/>
        </c:scaling>
        <c:delete val="0"/>
        <c:axPos val="l"/>
        <c:majorGridlines/>
        <c:numFmt formatCode="General" sourceLinked="1"/>
        <c:majorTickMark val="out"/>
        <c:minorTickMark val="none"/>
        <c:tickLblPos val="nextTo"/>
        <c:crossAx val="168574336"/>
        <c:crosses val="autoZero"/>
        <c:crossBetween val="between"/>
      </c:valAx>
    </c:plotArea>
    <c:legend>
      <c:legendPos val="r"/>
      <c:layout>
        <c:manualLayout>
          <c:xMode val="edge"/>
          <c:yMode val="edge"/>
          <c:x val="0.66280553775477091"/>
          <c:y val="2.5915133906869999E-2"/>
          <c:w val="0.10460376840300607"/>
          <c:h val="0.49501876618017793"/>
        </c:manualLayout>
      </c:layout>
      <c:overlay val="0"/>
      <c:txPr>
        <a:bodyPr/>
        <a:lstStyle/>
        <a:p>
          <a:pPr>
            <a:defRPr sz="1400"/>
          </a:pPr>
          <a:endParaRPr lang="lv-LV"/>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Vid!$A$2</c:f>
              <c:strCache>
                <c:ptCount val="1"/>
                <c:pt idx="0">
                  <c:v>Priekules vidusskola </c:v>
                </c:pt>
              </c:strCache>
            </c:strRef>
          </c:tx>
          <c:invertIfNegative val="0"/>
          <c:dLbls>
            <c:txPr>
              <a:bodyPr/>
              <a:lstStyle/>
              <a:p>
                <a:pPr>
                  <a:defRPr sz="2400"/>
                </a:pPr>
                <a:endParaRPr lang="lv-LV"/>
              </a:p>
            </c:txPr>
            <c:dLblPos val="outEnd"/>
            <c:showLegendKey val="0"/>
            <c:showVal val="1"/>
            <c:showCatName val="0"/>
            <c:showSerName val="0"/>
            <c:showPercent val="0"/>
            <c:showBubbleSize val="0"/>
            <c:showLeaderLines val="0"/>
          </c:dLbls>
          <c:cat>
            <c:numRef>
              <c:f>Vid!$B$1:$I$1</c:f>
              <c:numCache>
                <c:formatCode>General</c:formatCode>
                <c:ptCount val="8"/>
                <c:pt idx="0">
                  <c:v>2010</c:v>
                </c:pt>
                <c:pt idx="1">
                  <c:v>2011</c:v>
                </c:pt>
                <c:pt idx="2">
                  <c:v>2012</c:v>
                </c:pt>
                <c:pt idx="3">
                  <c:v>2013</c:v>
                </c:pt>
                <c:pt idx="4">
                  <c:v>2014</c:v>
                </c:pt>
                <c:pt idx="5">
                  <c:v>2015</c:v>
                </c:pt>
                <c:pt idx="6">
                  <c:v>2016</c:v>
                </c:pt>
                <c:pt idx="7">
                  <c:v>2017</c:v>
                </c:pt>
              </c:numCache>
            </c:numRef>
          </c:cat>
          <c:val>
            <c:numRef>
              <c:f>Vid!$B$2:$I$2</c:f>
              <c:numCache>
                <c:formatCode>General</c:formatCode>
                <c:ptCount val="8"/>
                <c:pt idx="0">
                  <c:v>79</c:v>
                </c:pt>
                <c:pt idx="1">
                  <c:v>70</c:v>
                </c:pt>
                <c:pt idx="2">
                  <c:v>56</c:v>
                </c:pt>
                <c:pt idx="3">
                  <c:v>50</c:v>
                </c:pt>
                <c:pt idx="4">
                  <c:v>46</c:v>
                </c:pt>
                <c:pt idx="5">
                  <c:v>50</c:v>
                </c:pt>
                <c:pt idx="6">
                  <c:v>38</c:v>
                </c:pt>
                <c:pt idx="7">
                  <c:v>44</c:v>
                </c:pt>
              </c:numCache>
            </c:numRef>
          </c:val>
        </c:ser>
        <c:dLbls>
          <c:dLblPos val="outEnd"/>
          <c:showLegendKey val="0"/>
          <c:showVal val="1"/>
          <c:showCatName val="0"/>
          <c:showSerName val="0"/>
          <c:showPercent val="0"/>
          <c:showBubbleSize val="0"/>
        </c:dLbls>
        <c:gapWidth val="150"/>
        <c:axId val="168618240"/>
        <c:axId val="167186432"/>
      </c:barChart>
      <c:catAx>
        <c:axId val="168618240"/>
        <c:scaling>
          <c:orientation val="minMax"/>
        </c:scaling>
        <c:delete val="0"/>
        <c:axPos val="b"/>
        <c:numFmt formatCode="General" sourceLinked="1"/>
        <c:majorTickMark val="out"/>
        <c:minorTickMark val="none"/>
        <c:tickLblPos val="nextTo"/>
        <c:txPr>
          <a:bodyPr/>
          <a:lstStyle/>
          <a:p>
            <a:pPr>
              <a:defRPr sz="1800"/>
            </a:pPr>
            <a:endParaRPr lang="lv-LV"/>
          </a:p>
        </c:txPr>
        <c:crossAx val="167186432"/>
        <c:crosses val="autoZero"/>
        <c:auto val="1"/>
        <c:lblAlgn val="ctr"/>
        <c:lblOffset val="100"/>
        <c:noMultiLvlLbl val="0"/>
      </c:catAx>
      <c:valAx>
        <c:axId val="167186432"/>
        <c:scaling>
          <c:orientation val="minMax"/>
        </c:scaling>
        <c:delete val="0"/>
        <c:axPos val="l"/>
        <c:majorGridlines/>
        <c:numFmt formatCode="General" sourceLinked="1"/>
        <c:majorTickMark val="out"/>
        <c:minorTickMark val="none"/>
        <c:tickLblPos val="nextTo"/>
        <c:crossAx val="168618240"/>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0.54629</cdr:x>
      <cdr:y>0.35684</cdr:y>
    </cdr:from>
    <cdr:to>
      <cdr:x>0.93398</cdr:x>
      <cdr:y>0.57094</cdr:y>
    </cdr:to>
    <cdr:sp macro="" textlink="">
      <cdr:nvSpPr>
        <cdr:cNvPr id="2" name="TextBox 1"/>
        <cdr:cNvSpPr txBox="1"/>
      </cdr:nvSpPr>
      <cdr:spPr>
        <a:xfrm xmlns:a="http://schemas.openxmlformats.org/drawingml/2006/main">
          <a:off x="2232248" y="1440160"/>
          <a:ext cx="1584176"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800" dirty="0" smtClean="0"/>
            <a:t>Pirmsskolas grupās</a:t>
          </a:r>
          <a:endParaRPr lang="lv-LV" sz="1800" dirty="0"/>
        </a:p>
      </cdr:txBody>
    </cdr:sp>
  </cdr:relSizeAnchor>
  <cdr:relSizeAnchor xmlns:cdr="http://schemas.openxmlformats.org/drawingml/2006/chartDrawing">
    <cdr:from>
      <cdr:x>0.03524</cdr:x>
      <cdr:y>0.53526</cdr:y>
    </cdr:from>
    <cdr:to>
      <cdr:x>0.44056</cdr:x>
      <cdr:y>0.67799</cdr:y>
    </cdr:to>
    <cdr:sp macro="" textlink="">
      <cdr:nvSpPr>
        <cdr:cNvPr id="3" name="TextBox 2"/>
        <cdr:cNvSpPr txBox="1"/>
      </cdr:nvSpPr>
      <cdr:spPr>
        <a:xfrm xmlns:a="http://schemas.openxmlformats.org/drawingml/2006/main">
          <a:off x="144016" y="2160240"/>
          <a:ext cx="165618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2400" dirty="0" smtClean="0"/>
            <a:t>1.-12.klasēs</a:t>
          </a:r>
          <a:endParaRPr lang="lv-LV"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E6A005F4-EABB-45F4-8A9B-4CB19F0077B5}" type="datetimeFigureOut">
              <a:rPr lang="lv-LV" smtClean="0"/>
              <a:t>30.11.2017</a:t>
            </a:fld>
            <a:endParaRPr lang="lv-LV"/>
          </a:p>
        </p:txBody>
      </p:sp>
      <p:sp>
        <p:nvSpPr>
          <p:cNvPr id="4" name="Slaida attēla vietturis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6912E9BC-94DA-4C76-849A-45A09C702221}" type="slidenum">
              <a:rPr lang="lv-LV" smtClean="0"/>
              <a:t>‹#›</a:t>
            </a:fld>
            <a:endParaRPr lang="lv-LV"/>
          </a:p>
        </p:txBody>
      </p:sp>
    </p:spTree>
    <p:extLst>
      <p:ext uri="{BB962C8B-B14F-4D97-AF65-F5344CB8AC3E}">
        <p14:creationId xmlns:p14="http://schemas.microsoft.com/office/powerpoint/2010/main" val="380398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6912E9BC-94DA-4C76-849A-45A09C702221}" type="slidenum">
              <a:rPr lang="lv-LV" smtClean="0"/>
              <a:t>32</a:t>
            </a:fld>
            <a:endParaRPr lang="lv-LV"/>
          </a:p>
        </p:txBody>
      </p:sp>
    </p:spTree>
    <p:extLst>
      <p:ext uri="{BB962C8B-B14F-4D97-AF65-F5344CB8AC3E}">
        <p14:creationId xmlns:p14="http://schemas.microsoft.com/office/powerpoint/2010/main" val="198361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50349848-6F86-4232-9B1B-9103249E4069}" type="datetimeFigureOut">
              <a:rPr lang="lv-LV" smtClean="0"/>
              <a:t>30.11.2017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216816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50349848-6F86-4232-9B1B-9103249E4069}" type="datetimeFigureOut">
              <a:rPr lang="lv-LV" smtClean="0"/>
              <a:t>30.11.2017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351623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50349848-6F86-4232-9B1B-9103249E4069}" type="datetimeFigureOut">
              <a:rPr lang="lv-LV" smtClean="0"/>
              <a:t>30.11.2017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28362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50349848-6F86-4232-9B1B-9103249E4069}" type="datetimeFigureOut">
              <a:rPr lang="lv-LV" smtClean="0"/>
              <a:t>30.11.2017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77649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50349848-6F86-4232-9B1B-9103249E4069}" type="datetimeFigureOut">
              <a:rPr lang="lv-LV" smtClean="0"/>
              <a:t>30.11.2017</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58508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50349848-6F86-4232-9B1B-9103249E4069}" type="datetimeFigureOut">
              <a:rPr lang="lv-LV" smtClean="0"/>
              <a:t>30.11.2017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75000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50349848-6F86-4232-9B1B-9103249E4069}" type="datetimeFigureOut">
              <a:rPr lang="lv-LV" smtClean="0"/>
              <a:t>30.11.2017</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218475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50349848-6F86-4232-9B1B-9103249E4069}" type="datetimeFigureOut">
              <a:rPr lang="lv-LV" smtClean="0"/>
              <a:t>30.11.2017</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19777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50349848-6F86-4232-9B1B-9103249E4069}" type="datetimeFigureOut">
              <a:rPr lang="lv-LV" smtClean="0"/>
              <a:t>30.11.2017</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15333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50349848-6F86-4232-9B1B-9103249E4069}" type="datetimeFigureOut">
              <a:rPr lang="lv-LV" smtClean="0"/>
              <a:t>30.11.2017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99724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50349848-6F86-4232-9B1B-9103249E4069}" type="datetimeFigureOut">
              <a:rPr lang="lv-LV" smtClean="0"/>
              <a:t>30.11.2017</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72AD0A38-6A8B-41C2-B409-A88615F90209}" type="slidenum">
              <a:rPr lang="lv-LV" smtClean="0"/>
              <a:t>‹#›</a:t>
            </a:fld>
            <a:endParaRPr lang="lv-LV"/>
          </a:p>
        </p:txBody>
      </p:sp>
    </p:spTree>
    <p:extLst>
      <p:ext uri="{BB962C8B-B14F-4D97-AF65-F5344CB8AC3E}">
        <p14:creationId xmlns:p14="http://schemas.microsoft.com/office/powerpoint/2010/main" val="375822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49848-6F86-4232-9B1B-9103249E4069}" type="datetimeFigureOut">
              <a:rPr lang="lv-LV" smtClean="0"/>
              <a:t>30.11.2017</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D0A38-6A8B-41C2-B409-A88615F90209}" type="slidenum">
              <a:rPr lang="lv-LV" smtClean="0"/>
              <a:t>‹#›</a:t>
            </a:fld>
            <a:endParaRPr lang="lv-LV"/>
          </a:p>
        </p:txBody>
      </p:sp>
    </p:spTree>
    <p:extLst>
      <p:ext uri="{BB962C8B-B14F-4D97-AF65-F5344CB8AC3E}">
        <p14:creationId xmlns:p14="http://schemas.microsoft.com/office/powerpoint/2010/main" val="28473525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t>Izglītība Priekules novadā</a:t>
            </a:r>
            <a:endParaRPr lang="lv-LV" dirty="0"/>
          </a:p>
        </p:txBody>
      </p:sp>
      <p:sp>
        <p:nvSpPr>
          <p:cNvPr id="4" name="Apakšvirsraksts 3"/>
          <p:cNvSpPr>
            <a:spLocks noGrp="1"/>
          </p:cNvSpPr>
          <p:nvPr>
            <p:ph type="subTitle" idx="1"/>
          </p:nvPr>
        </p:nvSpPr>
        <p:spPr/>
        <p:txBody>
          <a:bodyPr/>
          <a:lstStyle/>
          <a:p>
            <a:endParaRPr lang="lv-LV"/>
          </a:p>
        </p:txBody>
      </p:sp>
    </p:spTree>
    <p:extLst>
      <p:ext uri="{BB962C8B-B14F-4D97-AF65-F5344CB8AC3E}">
        <p14:creationId xmlns:p14="http://schemas.microsoft.com/office/powerpoint/2010/main" val="292882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0" t="21336" r="34084" b="24785"/>
          <a:stretch/>
        </p:blipFill>
        <p:spPr bwMode="auto">
          <a:xfrm>
            <a:off x="0" y="6792"/>
            <a:ext cx="9149603" cy="598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14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38" t="20259" r="32630" b="20042"/>
          <a:stretch/>
        </p:blipFill>
        <p:spPr bwMode="auto">
          <a:xfrm>
            <a:off x="893382" y="730"/>
            <a:ext cx="7872248" cy="685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20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65" t="24353" r="30691" b="13147"/>
          <a:stretch/>
        </p:blipFill>
        <p:spPr bwMode="auto">
          <a:xfrm>
            <a:off x="179512" y="48064"/>
            <a:ext cx="8838365" cy="674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49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4" t="28233" r="35218" b="24785"/>
          <a:stretch/>
        </p:blipFill>
        <p:spPr bwMode="auto">
          <a:xfrm>
            <a:off x="31166" y="30908"/>
            <a:ext cx="9112833" cy="683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5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7" t="31896" r="38083" b="32113"/>
          <a:stretch/>
        </p:blipFill>
        <p:spPr bwMode="auto">
          <a:xfrm>
            <a:off x="755576" y="222168"/>
            <a:ext cx="7927065" cy="515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48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Izbraukuši no valsts obligātajā izglītības vecumā (5-18 gadi)</a:t>
            </a:r>
            <a:endParaRPr lang="lv-LV" dirty="0"/>
          </a:p>
        </p:txBody>
      </p:sp>
      <p:sp>
        <p:nvSpPr>
          <p:cNvPr id="3" name="Satura vietturis 2"/>
          <p:cNvSpPr>
            <a:spLocks noGrp="1"/>
          </p:cNvSpPr>
          <p:nvPr>
            <p:ph idx="1"/>
          </p:nvPr>
        </p:nvSpPr>
        <p:spPr>
          <a:xfrm>
            <a:off x="457200" y="332656"/>
            <a:ext cx="8229600" cy="6264696"/>
          </a:xfrm>
        </p:spPr>
        <p:txBody>
          <a:bodyPr>
            <a:noAutofit/>
          </a:bodyPr>
          <a:lstStyle/>
          <a:p>
            <a:pPr marL="0" indent="0" algn="ctr">
              <a:buNone/>
            </a:pPr>
            <a:endParaRPr lang="lv-LV" dirty="0" smtClean="0"/>
          </a:p>
          <a:p>
            <a:pPr marL="0" indent="0" algn="ctr">
              <a:buNone/>
            </a:pPr>
            <a:r>
              <a:rPr lang="lv-LV" sz="12800" b="1" dirty="0" smtClean="0">
                <a:solidFill>
                  <a:srgbClr val="FF0000"/>
                </a:solidFill>
              </a:rPr>
              <a:t>34</a:t>
            </a:r>
          </a:p>
          <a:p>
            <a:pPr marL="0" indent="0">
              <a:buNone/>
            </a:pPr>
            <a:r>
              <a:rPr lang="lv-LV" sz="4800" dirty="0" smtClean="0">
                <a:solidFill>
                  <a:srgbClr val="FF0000"/>
                </a:solidFill>
              </a:rPr>
              <a:t>10 nekad nav mācījušies Latvijā</a:t>
            </a:r>
          </a:p>
          <a:p>
            <a:pPr marL="0" indent="0">
              <a:buNone/>
            </a:pPr>
            <a:r>
              <a:rPr lang="lv-LV" sz="4800" dirty="0" smtClean="0">
                <a:solidFill>
                  <a:srgbClr val="FF0000"/>
                </a:solidFill>
              </a:rPr>
              <a:t>6 izstājušies no pirmsskolas</a:t>
            </a:r>
          </a:p>
          <a:p>
            <a:pPr marL="0" indent="0">
              <a:buNone/>
            </a:pPr>
            <a:r>
              <a:rPr lang="lv-LV" sz="4800" dirty="0" smtClean="0">
                <a:solidFill>
                  <a:srgbClr val="FF0000"/>
                </a:solidFill>
              </a:rPr>
              <a:t>8 no citu novadu, pilsētu skolām</a:t>
            </a:r>
          </a:p>
          <a:p>
            <a:pPr marL="0" indent="0">
              <a:buNone/>
            </a:pPr>
            <a:r>
              <a:rPr lang="lv-LV" sz="4800" dirty="0" smtClean="0">
                <a:solidFill>
                  <a:srgbClr val="FF0000"/>
                </a:solidFill>
              </a:rPr>
              <a:t>10 no mūsu novada skolām</a:t>
            </a:r>
            <a:endParaRPr lang="lv-LV" sz="4400" dirty="0">
              <a:solidFill>
                <a:srgbClr val="FF0000"/>
              </a:solidFill>
            </a:endParaRPr>
          </a:p>
        </p:txBody>
      </p:sp>
    </p:spTree>
    <p:extLst>
      <p:ext uri="{BB962C8B-B14F-4D97-AF65-F5344CB8AC3E}">
        <p14:creationId xmlns:p14="http://schemas.microsoft.com/office/powerpoint/2010/main" val="337037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3010346"/>
          </a:xfrm>
        </p:spPr>
        <p:txBody>
          <a:bodyPr>
            <a:noAutofit/>
          </a:bodyPr>
          <a:lstStyle/>
          <a:p>
            <a:r>
              <a:rPr lang="lv-LV" sz="8000" dirty="0" smtClean="0"/>
              <a:t>Sasniegumi 2017.gadā</a:t>
            </a:r>
            <a:endParaRPr lang="lv-LV" sz="8000" dirty="0"/>
          </a:p>
        </p:txBody>
      </p:sp>
    </p:spTree>
    <p:extLst>
      <p:ext uri="{BB962C8B-B14F-4D97-AF65-F5344CB8AC3E}">
        <p14:creationId xmlns:p14="http://schemas.microsoft.com/office/powerpoint/2010/main" val="59761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smtClean="0"/>
              <a:t>Sasniegumi mācībās</a:t>
            </a:r>
            <a:endParaRPr lang="lv-LV" dirty="0"/>
          </a:p>
        </p:txBody>
      </p:sp>
      <p:sp>
        <p:nvSpPr>
          <p:cNvPr id="3" name="Satura vietturis 2"/>
          <p:cNvSpPr>
            <a:spLocks noGrp="1"/>
          </p:cNvSpPr>
          <p:nvPr>
            <p:ph idx="1"/>
          </p:nvPr>
        </p:nvSpPr>
        <p:spPr/>
        <p:txBody>
          <a:bodyPr>
            <a:normAutofit/>
          </a:bodyPr>
          <a:lstStyle/>
          <a:p>
            <a:pPr marL="0" indent="0" algn="ctr">
              <a:buNone/>
            </a:pPr>
            <a:r>
              <a:rPr lang="lv-LV" sz="4400" dirty="0" smtClean="0"/>
              <a:t>60 skolēnu gada vērtējumi virs 8 (4.-12.klase)</a:t>
            </a:r>
          </a:p>
          <a:p>
            <a:pPr marL="0" indent="0" algn="ctr">
              <a:buNone/>
            </a:pPr>
            <a:r>
              <a:rPr lang="lv-LV" sz="4400" dirty="0" smtClean="0"/>
              <a:t>t.i. 17%</a:t>
            </a:r>
          </a:p>
          <a:p>
            <a:pPr marL="0" indent="0" algn="ctr">
              <a:buNone/>
            </a:pPr>
            <a:r>
              <a:rPr lang="lv-LV" sz="4400" dirty="0" smtClean="0"/>
              <a:t>2017.gada valsts bioloģijas olimpiādē Markusam Dzintaram 3.vieta</a:t>
            </a:r>
          </a:p>
          <a:p>
            <a:pPr algn="ctr"/>
            <a:endParaRPr lang="lv-LV" sz="4400" dirty="0"/>
          </a:p>
        </p:txBody>
      </p:sp>
    </p:spTree>
    <p:extLst>
      <p:ext uri="{BB962C8B-B14F-4D97-AF65-F5344CB8AC3E}">
        <p14:creationId xmlns:p14="http://schemas.microsoft.com/office/powerpoint/2010/main" val="324708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smtClean="0"/>
              <a:t>VPD – </a:t>
            </a:r>
            <a:r>
              <a:rPr lang="lv-LV" dirty="0" err="1" smtClean="0"/>
              <a:t>Exel</a:t>
            </a:r>
            <a:endParaRPr lang="lv-LV" dirty="0"/>
          </a:p>
        </p:txBody>
      </p:sp>
    </p:spTree>
    <p:extLst>
      <p:ext uri="{BB962C8B-B14F-4D97-AF65-F5344CB8AC3E}">
        <p14:creationId xmlns:p14="http://schemas.microsoft.com/office/powerpoint/2010/main" val="144241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smtClean="0"/>
              <a:t>Eksāmens latviešu valodā 9.klasē</a:t>
            </a:r>
            <a:endParaRPr lang="lv-LV"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961952953"/>
              </p:ext>
            </p:extLst>
          </p:nvPr>
        </p:nvGraphicFramePr>
        <p:xfrm>
          <a:off x="611560" y="1484784"/>
          <a:ext cx="8280920" cy="5040560"/>
        </p:xfrm>
        <a:graphic>
          <a:graphicData uri="http://schemas.openxmlformats.org/drawingml/2006/table">
            <a:tbl>
              <a:tblPr>
                <a:tableStyleId>{2D5ABB26-0587-4C30-8999-92F81FD0307C}</a:tableStyleId>
              </a:tblPr>
              <a:tblGrid>
                <a:gridCol w="6405995"/>
                <a:gridCol w="1874925"/>
              </a:tblGrid>
              <a:tr h="720080">
                <a:tc>
                  <a:txBody>
                    <a:bodyPr/>
                    <a:lstStyle/>
                    <a:p>
                      <a:pPr algn="l" fontAlgn="b"/>
                      <a:r>
                        <a:rPr lang="lv-LV" sz="3600" u="none" strike="noStrike" dirty="0">
                          <a:effectLst/>
                        </a:rPr>
                        <a:t>Vidējais valstī pilsētās</a:t>
                      </a:r>
                      <a:endParaRPr lang="lv-LV" sz="3600" b="0" i="0" u="none" strike="noStrike" dirty="0">
                        <a:solidFill>
                          <a:srgbClr val="000000"/>
                        </a:solidFill>
                        <a:effectLst/>
                        <a:latin typeface="Times New Roman"/>
                      </a:endParaRPr>
                    </a:p>
                  </a:txBody>
                  <a:tcPr marL="9525" marR="9525" marT="9525" marB="0" anchor="b">
                    <a:solidFill>
                      <a:schemeClr val="bg2"/>
                    </a:solidFill>
                  </a:tcPr>
                </a:tc>
                <a:tc>
                  <a:txBody>
                    <a:bodyPr/>
                    <a:lstStyle/>
                    <a:p>
                      <a:pPr algn="ctr" fontAlgn="ctr"/>
                      <a:r>
                        <a:rPr lang="lv-LV" sz="3600" u="none" strike="noStrike">
                          <a:effectLst/>
                        </a:rPr>
                        <a:t>65,33</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dirty="0">
                          <a:effectLst/>
                        </a:rPr>
                        <a:t>Vidējais valstī laukos</a:t>
                      </a:r>
                      <a:endParaRPr lang="lv-LV" sz="3600" b="0" i="0" u="none" strike="noStrike" dirty="0">
                        <a:solidFill>
                          <a:srgbClr val="000000"/>
                        </a:solidFill>
                        <a:effectLst/>
                        <a:latin typeface="Times New Roman"/>
                      </a:endParaRPr>
                    </a:p>
                  </a:txBody>
                  <a:tcPr marL="9525" marR="9525" marT="9525" marB="0" anchor="b">
                    <a:solidFill>
                      <a:schemeClr val="bg2"/>
                    </a:solidFill>
                  </a:tcPr>
                </a:tc>
                <a:tc>
                  <a:txBody>
                    <a:bodyPr/>
                    <a:lstStyle/>
                    <a:p>
                      <a:pPr algn="ctr" fontAlgn="ctr"/>
                      <a:r>
                        <a:rPr lang="lv-LV" sz="3600" u="none" strike="noStrike">
                          <a:effectLst/>
                        </a:rPr>
                        <a:t>63,29</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a:effectLst/>
                        </a:rPr>
                        <a:t>Krotes Kronvalda Ata pamatskola </a:t>
                      </a:r>
                      <a:endParaRPr lang="lv-LV" sz="3600" b="0" i="0" u="none" strike="noStrike">
                        <a:solidFill>
                          <a:srgbClr val="000000"/>
                        </a:solidFill>
                        <a:effectLst/>
                        <a:latin typeface="Times New Roman"/>
                      </a:endParaRPr>
                    </a:p>
                  </a:txBody>
                  <a:tcPr marL="9525" marR="9525" marT="9525" marB="0" anchor="b"/>
                </a:tc>
                <a:tc>
                  <a:txBody>
                    <a:bodyPr/>
                    <a:lstStyle/>
                    <a:p>
                      <a:pPr algn="ctr" fontAlgn="ctr"/>
                      <a:r>
                        <a:rPr lang="lv-LV" sz="3600" u="none" strike="noStrike">
                          <a:effectLst/>
                        </a:rPr>
                        <a:t>63,09</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dirty="0">
                          <a:effectLst/>
                        </a:rPr>
                        <a:t>Priekules vidusskola </a:t>
                      </a:r>
                      <a:endParaRPr lang="lv-LV" sz="3600" b="0" i="0" u="none" strike="noStrike" dirty="0">
                        <a:solidFill>
                          <a:srgbClr val="000000"/>
                        </a:solidFill>
                        <a:effectLst/>
                        <a:latin typeface="Times New Roman"/>
                      </a:endParaRPr>
                    </a:p>
                  </a:txBody>
                  <a:tcPr marL="9525" marR="9525" marT="9525" marB="0" anchor="b"/>
                </a:tc>
                <a:tc>
                  <a:txBody>
                    <a:bodyPr/>
                    <a:lstStyle/>
                    <a:p>
                      <a:pPr algn="ctr" fontAlgn="ctr"/>
                      <a:r>
                        <a:rPr lang="lv-LV" sz="3600" u="none" strike="noStrike">
                          <a:effectLst/>
                        </a:rPr>
                        <a:t>61,19</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a:effectLst/>
                        </a:rPr>
                        <a:t>Kalētu pamatskola</a:t>
                      </a:r>
                      <a:endParaRPr lang="lv-LV" sz="3600" b="0" i="0" u="none" strike="noStrike">
                        <a:solidFill>
                          <a:srgbClr val="000000"/>
                        </a:solidFill>
                        <a:effectLst/>
                        <a:latin typeface="Times New Roman"/>
                      </a:endParaRPr>
                    </a:p>
                  </a:txBody>
                  <a:tcPr marL="9525" marR="9525" marT="9525" marB="0" anchor="b"/>
                </a:tc>
                <a:tc>
                  <a:txBody>
                    <a:bodyPr/>
                    <a:lstStyle/>
                    <a:p>
                      <a:pPr algn="ctr" fontAlgn="ctr"/>
                      <a:r>
                        <a:rPr lang="lv-LV" sz="3600" u="none" strike="noStrike">
                          <a:effectLst/>
                        </a:rPr>
                        <a:t>59,57</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a:effectLst/>
                        </a:rPr>
                        <a:t>Gramzdas pamatskola </a:t>
                      </a:r>
                      <a:endParaRPr lang="lv-LV" sz="3600" b="0" i="0" u="none" strike="noStrike">
                        <a:solidFill>
                          <a:srgbClr val="000000"/>
                        </a:solidFill>
                        <a:effectLst/>
                        <a:latin typeface="Times New Roman"/>
                      </a:endParaRPr>
                    </a:p>
                  </a:txBody>
                  <a:tcPr marL="9525" marR="9525" marT="9525" marB="0" anchor="b"/>
                </a:tc>
                <a:tc>
                  <a:txBody>
                    <a:bodyPr/>
                    <a:lstStyle/>
                    <a:p>
                      <a:pPr algn="ctr" fontAlgn="ctr"/>
                      <a:r>
                        <a:rPr lang="lv-LV" sz="3600" u="none" strike="noStrike">
                          <a:effectLst/>
                        </a:rPr>
                        <a:t>58,38</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600" u="none" strike="noStrike">
                          <a:effectLst/>
                        </a:rPr>
                        <a:t>Virgas pamatskola</a:t>
                      </a:r>
                      <a:endParaRPr lang="lv-LV" sz="3600" b="0" i="0" u="none" strike="noStrike">
                        <a:solidFill>
                          <a:srgbClr val="000000"/>
                        </a:solidFill>
                        <a:effectLst/>
                        <a:latin typeface="Times New Roman"/>
                      </a:endParaRPr>
                    </a:p>
                  </a:txBody>
                  <a:tcPr marL="9525" marR="9525" marT="9525" marB="0" anchor="b"/>
                </a:tc>
                <a:tc>
                  <a:txBody>
                    <a:bodyPr/>
                    <a:lstStyle/>
                    <a:p>
                      <a:pPr algn="ctr" fontAlgn="ctr"/>
                      <a:r>
                        <a:rPr lang="lv-LV" sz="3600" u="none" strike="noStrike" dirty="0">
                          <a:effectLst/>
                        </a:rPr>
                        <a:t>52,98</a:t>
                      </a:r>
                      <a:endParaRPr lang="lv-LV" sz="36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94946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izgliest Pr nov.jpg"/>
          <p:cNvPicPr>
            <a:picLocks noGrp="1" noChangeAspect="1"/>
          </p:cNvPicPr>
          <p:nvPr>
            <p:ph idx="1"/>
          </p:nvPr>
        </p:nvPicPr>
        <p:blipFill>
          <a:blip r:embed="rId2" cstate="print"/>
          <a:stretch>
            <a:fillRect/>
          </a:stretch>
        </p:blipFill>
        <p:spPr>
          <a:xfrm>
            <a:off x="0" y="110421"/>
            <a:ext cx="6011077" cy="7272808"/>
          </a:xfrm>
          <a:prstGeom prst="rect">
            <a:avLst/>
          </a:prstGeom>
        </p:spPr>
      </p:pic>
      <p:grpSp>
        <p:nvGrpSpPr>
          <p:cNvPr id="18" name="Grupa 17"/>
          <p:cNvGrpSpPr/>
          <p:nvPr/>
        </p:nvGrpSpPr>
        <p:grpSpPr>
          <a:xfrm>
            <a:off x="971600" y="868150"/>
            <a:ext cx="7756475" cy="5329458"/>
            <a:chOff x="971600" y="868150"/>
            <a:chExt cx="7756475" cy="5329458"/>
          </a:xfrm>
        </p:grpSpPr>
        <p:sp>
          <p:nvSpPr>
            <p:cNvPr id="5" name="TextBox 5"/>
            <p:cNvSpPr txBox="1"/>
            <p:nvPr/>
          </p:nvSpPr>
          <p:spPr>
            <a:xfrm>
              <a:off x="6136005" y="1296043"/>
              <a:ext cx="2592070" cy="4901565"/>
            </a:xfrm>
            <a:prstGeom prst="rect">
              <a:avLst/>
            </a:prstGeom>
            <a:noFill/>
          </p:spPr>
          <p:txBody>
            <a:bodyPr wrap="square" rtlCol="0">
              <a:noAutofit/>
            </a:bodyPr>
            <a:lstStyle/>
            <a:p>
              <a:pPr>
                <a:spcAft>
                  <a:spcPts val="0"/>
                </a:spcAft>
              </a:pPr>
              <a:r>
                <a:rPr lang="lv-LV" sz="1600" kern="1200" dirty="0">
                  <a:solidFill>
                    <a:srgbClr val="000000"/>
                  </a:solidFill>
                  <a:effectLst/>
                  <a:latin typeface="Calibri"/>
                  <a:ea typeface="Times New Roman"/>
                  <a:cs typeface="Times New Roman"/>
                </a:rPr>
                <a:t>Vispārizglītojošās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programmas</a:t>
              </a:r>
              <a:endParaRPr lang="lv-LV" sz="1200" dirty="0">
                <a:effectLst/>
                <a:latin typeface="Times New Roman"/>
                <a:ea typeface="Times New Roman"/>
              </a:endParaRPr>
            </a:p>
            <a:p>
              <a:pPr>
                <a:spcAft>
                  <a:spcPts val="0"/>
                </a:spcAft>
              </a:pPr>
              <a:r>
                <a:rPr lang="lv-LV" sz="1800" kern="1200" dirty="0">
                  <a:solidFill>
                    <a:srgbClr val="000000"/>
                  </a:solidFill>
                  <a:effectLst/>
                  <a:latin typeface="Calibri"/>
                  <a:ea typeface="Times New Roman"/>
                  <a:cs typeface="Times New Roman"/>
                </a:rPr>
                <a:t>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Pirmsskolas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programmas</a:t>
              </a:r>
              <a:endParaRPr lang="lv-LV" sz="1200" dirty="0">
                <a:effectLst/>
                <a:latin typeface="Times New Roman"/>
                <a:ea typeface="Times New Roman"/>
              </a:endParaRPr>
            </a:p>
            <a:p>
              <a:pPr>
                <a:spcAft>
                  <a:spcPts val="0"/>
                </a:spcAft>
              </a:pPr>
              <a:r>
                <a:rPr lang="lv-LV" sz="1800" kern="1200" dirty="0">
                  <a:solidFill>
                    <a:srgbClr val="000000"/>
                  </a:solidFill>
                  <a:effectLst/>
                  <a:latin typeface="Calibri"/>
                  <a:ea typeface="Times New Roman"/>
                  <a:cs typeface="Times New Roman"/>
                </a:rPr>
                <a:t>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Speciālās izglītības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programmas</a:t>
              </a:r>
              <a:endParaRPr lang="lv-LV" sz="1200" dirty="0">
                <a:effectLst/>
                <a:latin typeface="Times New Roman"/>
                <a:ea typeface="Times New Roman"/>
              </a:endParaRPr>
            </a:p>
            <a:p>
              <a:pPr>
                <a:spcAft>
                  <a:spcPts val="0"/>
                </a:spcAft>
              </a:pPr>
              <a:r>
                <a:rPr lang="lv-LV" sz="1800" kern="1200" dirty="0">
                  <a:solidFill>
                    <a:srgbClr val="000000"/>
                  </a:solidFill>
                  <a:effectLst/>
                  <a:latin typeface="Calibri"/>
                  <a:ea typeface="Times New Roman"/>
                  <a:cs typeface="Times New Roman"/>
                </a:rPr>
                <a:t> </a:t>
              </a:r>
              <a:endParaRPr lang="lv-LV" sz="1200" dirty="0">
                <a:effectLst/>
                <a:latin typeface="Times New Roman"/>
                <a:ea typeface="Times New Roman"/>
              </a:endParaRPr>
            </a:p>
            <a:p>
              <a:pPr>
                <a:spcAft>
                  <a:spcPts val="0"/>
                </a:spcAft>
              </a:pPr>
              <a:r>
                <a:rPr lang="lv-LV" sz="1800" kern="1200" dirty="0">
                  <a:solidFill>
                    <a:srgbClr val="000000"/>
                  </a:solidFill>
                  <a:effectLst/>
                  <a:latin typeface="Calibri"/>
                  <a:ea typeface="Times New Roman"/>
                  <a:cs typeface="Times New Roman"/>
                </a:rPr>
                <a:t>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Profesionālās ievirzes izglītības programmas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(mūzika un māksla)</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 </a:t>
              </a:r>
              <a:endParaRPr lang="lv-LV" sz="1200" dirty="0">
                <a:effectLst/>
                <a:latin typeface="Times New Roman"/>
                <a:ea typeface="Times New Roman"/>
              </a:endParaRPr>
            </a:p>
            <a:p>
              <a:pPr>
                <a:spcAft>
                  <a:spcPts val="0"/>
                </a:spcAft>
              </a:pPr>
              <a:r>
                <a:rPr lang="lv-LV" sz="1600" kern="1200" dirty="0">
                  <a:solidFill>
                    <a:srgbClr val="000000"/>
                  </a:solidFill>
                  <a:effectLst/>
                  <a:latin typeface="Calibri"/>
                  <a:ea typeface="Times New Roman"/>
                  <a:cs typeface="Times New Roman"/>
                </a:rPr>
                <a:t>Profesionālās ievirzes izglītības programmas (sports)</a:t>
              </a:r>
              <a:endParaRPr lang="lv-LV" sz="1200" dirty="0">
                <a:effectLst/>
                <a:latin typeface="Times New Roman"/>
                <a:ea typeface="Times New Roman"/>
              </a:endParaRPr>
            </a:p>
          </p:txBody>
        </p:sp>
        <p:sp>
          <p:nvSpPr>
            <p:cNvPr id="6" name="Ovāls 5"/>
            <p:cNvSpPr/>
            <p:nvPr/>
          </p:nvSpPr>
          <p:spPr>
            <a:xfrm>
              <a:off x="5600065" y="1397643"/>
              <a:ext cx="359410" cy="3594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7" name="Ovāls 6"/>
            <p:cNvSpPr/>
            <p:nvPr/>
          </p:nvSpPr>
          <p:spPr>
            <a:xfrm>
              <a:off x="5720715" y="3859538"/>
              <a:ext cx="359410" cy="359410"/>
            </a:xfrm>
            <a:prstGeom prst="ellipse">
              <a:avLst/>
            </a:prstGeom>
            <a:solidFill>
              <a:srgbClr val="29FB29"/>
            </a:solidFill>
            <a:ln>
              <a:solidFill>
                <a:srgbClr val="29F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8" name="Ovāls 7"/>
            <p:cNvSpPr/>
            <p:nvPr/>
          </p:nvSpPr>
          <p:spPr>
            <a:xfrm>
              <a:off x="5671820" y="2128528"/>
              <a:ext cx="359410" cy="359410"/>
            </a:xfrm>
            <a:prstGeom prst="ellipse">
              <a:avLst/>
            </a:prstGeom>
            <a:solidFill>
              <a:srgbClr val="0610D0"/>
            </a:solidFill>
            <a:ln>
              <a:solidFill>
                <a:srgbClr val="061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9" name="Ovāls 8"/>
            <p:cNvSpPr/>
            <p:nvPr/>
          </p:nvSpPr>
          <p:spPr>
            <a:xfrm>
              <a:off x="5665470" y="2960378"/>
              <a:ext cx="359410" cy="35941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0" name="Ovāls 9"/>
            <p:cNvSpPr/>
            <p:nvPr/>
          </p:nvSpPr>
          <p:spPr>
            <a:xfrm>
              <a:off x="5779135" y="4958088"/>
              <a:ext cx="359410" cy="359410"/>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1" name="Ovāls 10"/>
            <p:cNvSpPr/>
            <p:nvPr/>
          </p:nvSpPr>
          <p:spPr>
            <a:xfrm>
              <a:off x="2839950" y="2874818"/>
              <a:ext cx="89852" cy="10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2" name="Ovāls 11"/>
            <p:cNvSpPr/>
            <p:nvPr/>
          </p:nvSpPr>
          <p:spPr>
            <a:xfrm>
              <a:off x="2627784" y="868150"/>
              <a:ext cx="108011" cy="10801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4" name="Ovāls 13"/>
            <p:cNvSpPr/>
            <p:nvPr/>
          </p:nvSpPr>
          <p:spPr>
            <a:xfrm>
              <a:off x="3275856" y="3027218"/>
              <a:ext cx="144000" cy="144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5" name="Ovāls 14"/>
            <p:cNvSpPr/>
            <p:nvPr/>
          </p:nvSpPr>
          <p:spPr>
            <a:xfrm>
              <a:off x="3119777" y="4732234"/>
              <a:ext cx="108000" cy="10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6" name="Ovāls 15"/>
            <p:cNvSpPr/>
            <p:nvPr/>
          </p:nvSpPr>
          <p:spPr>
            <a:xfrm>
              <a:off x="971600" y="2308233"/>
              <a:ext cx="108000" cy="108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17" name="Ovāls 16"/>
            <p:cNvSpPr/>
            <p:nvPr/>
          </p:nvSpPr>
          <p:spPr>
            <a:xfrm>
              <a:off x="2263778" y="3849926"/>
              <a:ext cx="108000" cy="108000"/>
            </a:xfrm>
            <a:prstGeom prst="ellipse">
              <a:avLst/>
            </a:prstGeom>
            <a:solidFill>
              <a:srgbClr val="0610D0"/>
            </a:solidFill>
            <a:ln>
              <a:solidFill>
                <a:srgbClr val="061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grpSp>
      <p:sp>
        <p:nvSpPr>
          <p:cNvPr id="19" name="Ovāls 18"/>
          <p:cNvSpPr/>
          <p:nvPr/>
        </p:nvSpPr>
        <p:spPr>
          <a:xfrm>
            <a:off x="3139746" y="3130095"/>
            <a:ext cx="108000" cy="108000"/>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0" name="Ovāls 19"/>
          <p:cNvSpPr/>
          <p:nvPr/>
        </p:nvSpPr>
        <p:spPr>
          <a:xfrm>
            <a:off x="1547664" y="4930783"/>
            <a:ext cx="144000" cy="144000"/>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1" name="Ovāls 20"/>
          <p:cNvSpPr/>
          <p:nvPr/>
        </p:nvSpPr>
        <p:spPr>
          <a:xfrm>
            <a:off x="2819482" y="796155"/>
            <a:ext cx="108000" cy="108000"/>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
        <p:nvSpPr>
          <p:cNvPr id="22" name="Ovāls 21"/>
          <p:cNvSpPr/>
          <p:nvPr/>
        </p:nvSpPr>
        <p:spPr>
          <a:xfrm>
            <a:off x="979760" y="2182528"/>
            <a:ext cx="108000" cy="108000"/>
          </a:xfrm>
          <a:prstGeom prst="ellipse">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a:p>
        </p:txBody>
      </p:sp>
    </p:spTree>
    <p:extLst>
      <p:ext uri="{BB962C8B-B14F-4D97-AF65-F5344CB8AC3E}">
        <p14:creationId xmlns:p14="http://schemas.microsoft.com/office/powerpoint/2010/main" val="2610622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smtClean="0"/>
              <a:t>Eksāmens matemātikā 9.klasē</a:t>
            </a:r>
            <a:endParaRPr lang="lv-LV"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3434132242"/>
              </p:ext>
            </p:extLst>
          </p:nvPr>
        </p:nvGraphicFramePr>
        <p:xfrm>
          <a:off x="539552" y="1484784"/>
          <a:ext cx="8352928" cy="5040560"/>
        </p:xfrm>
        <a:graphic>
          <a:graphicData uri="http://schemas.openxmlformats.org/drawingml/2006/table">
            <a:tbl>
              <a:tblPr>
                <a:tableStyleId>{2D5ABB26-0587-4C30-8999-92F81FD0307C}</a:tableStyleId>
              </a:tblPr>
              <a:tblGrid>
                <a:gridCol w="6478003"/>
                <a:gridCol w="1874925"/>
              </a:tblGrid>
              <a:tr h="720080">
                <a:tc>
                  <a:txBody>
                    <a:bodyPr/>
                    <a:lstStyle/>
                    <a:p>
                      <a:pPr algn="l" fontAlgn="b"/>
                      <a:r>
                        <a:rPr lang="lv-LV" sz="3600" b="0" i="0" u="none" strike="noStrike">
                          <a:solidFill>
                            <a:srgbClr val="000000"/>
                          </a:solidFill>
                          <a:effectLst/>
                          <a:latin typeface="Calibri"/>
                        </a:rPr>
                        <a:t>Kalētu pamatskola</a:t>
                      </a:r>
                    </a:p>
                  </a:txBody>
                  <a:tcPr marL="9525" marR="9525" marT="9525" marB="0" anchor="b"/>
                </a:tc>
                <a:tc>
                  <a:txBody>
                    <a:bodyPr/>
                    <a:lstStyle/>
                    <a:p>
                      <a:pPr algn="r" fontAlgn="b"/>
                      <a:r>
                        <a:rPr lang="lv-LV" sz="3600" b="0" i="0" u="none" strike="noStrike">
                          <a:solidFill>
                            <a:srgbClr val="000000"/>
                          </a:solidFill>
                          <a:effectLst/>
                          <a:latin typeface="Calibri"/>
                        </a:rPr>
                        <a:t>58,91</a:t>
                      </a:r>
                    </a:p>
                  </a:txBody>
                  <a:tcPr marL="9525" marR="9525" marT="9525" marB="0" anchor="b"/>
                </a:tc>
              </a:tr>
              <a:tr h="720080">
                <a:tc>
                  <a:txBody>
                    <a:bodyPr/>
                    <a:lstStyle/>
                    <a:p>
                      <a:pPr algn="l" fontAlgn="b"/>
                      <a:r>
                        <a:rPr lang="lv-LV" sz="3600" b="0" i="0" u="none" strike="noStrike" dirty="0">
                          <a:solidFill>
                            <a:srgbClr val="000000"/>
                          </a:solidFill>
                          <a:effectLst/>
                          <a:latin typeface="Calibri"/>
                        </a:rPr>
                        <a:t>Vidējais valstī pilsētās</a:t>
                      </a:r>
                    </a:p>
                  </a:txBody>
                  <a:tcPr marL="9525" marR="9525" marT="9525" marB="0" anchor="b">
                    <a:solidFill>
                      <a:schemeClr val="bg2">
                        <a:lumMod val="90000"/>
                      </a:schemeClr>
                    </a:solidFill>
                  </a:tcPr>
                </a:tc>
                <a:tc>
                  <a:txBody>
                    <a:bodyPr/>
                    <a:lstStyle/>
                    <a:p>
                      <a:pPr algn="r" fontAlgn="b"/>
                      <a:r>
                        <a:rPr lang="lv-LV" sz="3600" b="0" i="0" u="none" strike="noStrike">
                          <a:solidFill>
                            <a:srgbClr val="000000"/>
                          </a:solidFill>
                          <a:effectLst/>
                          <a:latin typeface="Calibri"/>
                        </a:rPr>
                        <a:t>56,63</a:t>
                      </a:r>
                    </a:p>
                  </a:txBody>
                  <a:tcPr marL="9525" marR="9525" marT="9525" marB="0" anchor="b"/>
                </a:tc>
              </a:tr>
              <a:tr h="720080">
                <a:tc>
                  <a:txBody>
                    <a:bodyPr/>
                    <a:lstStyle/>
                    <a:p>
                      <a:pPr algn="l" fontAlgn="b"/>
                      <a:r>
                        <a:rPr lang="lv-LV" sz="3600" b="0" i="0" u="none" strike="noStrike" dirty="0">
                          <a:solidFill>
                            <a:srgbClr val="000000"/>
                          </a:solidFill>
                          <a:effectLst/>
                          <a:latin typeface="Calibri"/>
                        </a:rPr>
                        <a:t>Vidējais valstī laukos</a:t>
                      </a:r>
                    </a:p>
                  </a:txBody>
                  <a:tcPr marL="9525" marR="9525" marT="9525" marB="0" anchor="b">
                    <a:solidFill>
                      <a:schemeClr val="bg2">
                        <a:lumMod val="90000"/>
                      </a:schemeClr>
                    </a:solidFill>
                  </a:tcPr>
                </a:tc>
                <a:tc>
                  <a:txBody>
                    <a:bodyPr/>
                    <a:lstStyle/>
                    <a:p>
                      <a:pPr algn="r" fontAlgn="b"/>
                      <a:r>
                        <a:rPr lang="lv-LV" sz="3600" b="0" i="0" u="none" strike="noStrike">
                          <a:solidFill>
                            <a:srgbClr val="000000"/>
                          </a:solidFill>
                          <a:effectLst/>
                          <a:latin typeface="Calibri"/>
                        </a:rPr>
                        <a:t>53,04</a:t>
                      </a:r>
                    </a:p>
                  </a:txBody>
                  <a:tcPr marL="9525" marR="9525" marT="9525" marB="0" anchor="b"/>
                </a:tc>
              </a:tr>
              <a:tr h="720080">
                <a:tc>
                  <a:txBody>
                    <a:bodyPr/>
                    <a:lstStyle/>
                    <a:p>
                      <a:pPr algn="l" fontAlgn="b"/>
                      <a:r>
                        <a:rPr lang="lv-LV" sz="3600" b="0" i="0" u="none" strike="noStrike">
                          <a:solidFill>
                            <a:srgbClr val="000000"/>
                          </a:solidFill>
                          <a:effectLst/>
                          <a:latin typeface="Calibri"/>
                        </a:rPr>
                        <a:t>Krotes Kronvalda Ata pamatskola </a:t>
                      </a:r>
                    </a:p>
                  </a:txBody>
                  <a:tcPr marL="9525" marR="9525" marT="9525" marB="0" anchor="b"/>
                </a:tc>
                <a:tc>
                  <a:txBody>
                    <a:bodyPr/>
                    <a:lstStyle/>
                    <a:p>
                      <a:pPr algn="r" fontAlgn="b"/>
                      <a:r>
                        <a:rPr lang="lv-LV" sz="3600" b="0" i="0" u="none" strike="noStrike">
                          <a:solidFill>
                            <a:srgbClr val="000000"/>
                          </a:solidFill>
                          <a:effectLst/>
                          <a:latin typeface="Calibri"/>
                        </a:rPr>
                        <a:t>45,08</a:t>
                      </a:r>
                    </a:p>
                  </a:txBody>
                  <a:tcPr marL="9525" marR="9525" marT="9525" marB="0" anchor="b"/>
                </a:tc>
              </a:tr>
              <a:tr h="720080">
                <a:tc>
                  <a:txBody>
                    <a:bodyPr/>
                    <a:lstStyle/>
                    <a:p>
                      <a:pPr algn="l" fontAlgn="b"/>
                      <a:r>
                        <a:rPr lang="lv-LV" sz="3600" b="0" i="0" u="none" strike="noStrike">
                          <a:solidFill>
                            <a:srgbClr val="000000"/>
                          </a:solidFill>
                          <a:effectLst/>
                          <a:latin typeface="Calibri"/>
                        </a:rPr>
                        <a:t>Priekules vidusskola </a:t>
                      </a:r>
                    </a:p>
                  </a:txBody>
                  <a:tcPr marL="9525" marR="9525" marT="9525" marB="0" anchor="b"/>
                </a:tc>
                <a:tc>
                  <a:txBody>
                    <a:bodyPr/>
                    <a:lstStyle/>
                    <a:p>
                      <a:pPr algn="r" fontAlgn="b"/>
                      <a:r>
                        <a:rPr lang="lv-LV" sz="3600" b="0" i="0" u="none" strike="noStrike">
                          <a:solidFill>
                            <a:srgbClr val="000000"/>
                          </a:solidFill>
                          <a:effectLst/>
                          <a:latin typeface="Calibri"/>
                        </a:rPr>
                        <a:t>45,11</a:t>
                      </a:r>
                    </a:p>
                  </a:txBody>
                  <a:tcPr marL="9525" marR="9525" marT="9525" marB="0" anchor="b"/>
                </a:tc>
              </a:tr>
              <a:tr h="720080">
                <a:tc>
                  <a:txBody>
                    <a:bodyPr/>
                    <a:lstStyle/>
                    <a:p>
                      <a:pPr algn="l" fontAlgn="b"/>
                      <a:r>
                        <a:rPr lang="lv-LV" sz="3600" b="0" i="0" u="none" strike="noStrike">
                          <a:solidFill>
                            <a:srgbClr val="000000"/>
                          </a:solidFill>
                          <a:effectLst/>
                          <a:latin typeface="Calibri"/>
                        </a:rPr>
                        <a:t>Gramzdas pamatskola </a:t>
                      </a:r>
                    </a:p>
                  </a:txBody>
                  <a:tcPr marL="9525" marR="9525" marT="9525" marB="0" anchor="b"/>
                </a:tc>
                <a:tc>
                  <a:txBody>
                    <a:bodyPr/>
                    <a:lstStyle/>
                    <a:p>
                      <a:pPr algn="r" fontAlgn="b"/>
                      <a:r>
                        <a:rPr lang="lv-LV" sz="3600" b="0" i="0" u="none" strike="noStrike">
                          <a:solidFill>
                            <a:srgbClr val="000000"/>
                          </a:solidFill>
                          <a:effectLst/>
                          <a:latin typeface="Calibri"/>
                        </a:rPr>
                        <a:t>42,21</a:t>
                      </a:r>
                    </a:p>
                  </a:txBody>
                  <a:tcPr marL="9525" marR="9525" marT="9525" marB="0" anchor="b"/>
                </a:tc>
              </a:tr>
              <a:tr h="720080">
                <a:tc>
                  <a:txBody>
                    <a:bodyPr/>
                    <a:lstStyle/>
                    <a:p>
                      <a:pPr algn="l" fontAlgn="b"/>
                      <a:r>
                        <a:rPr lang="lv-LV" sz="3600" b="0" i="0" u="none" strike="noStrike">
                          <a:solidFill>
                            <a:srgbClr val="000000"/>
                          </a:solidFill>
                          <a:effectLst/>
                          <a:latin typeface="Calibri"/>
                        </a:rPr>
                        <a:t>Virgas pamatskola</a:t>
                      </a:r>
                    </a:p>
                  </a:txBody>
                  <a:tcPr marL="9525" marR="9525" marT="9525" marB="0" anchor="b"/>
                </a:tc>
                <a:tc>
                  <a:txBody>
                    <a:bodyPr/>
                    <a:lstStyle/>
                    <a:p>
                      <a:pPr algn="r" fontAlgn="b"/>
                      <a:r>
                        <a:rPr lang="lv-LV" sz="3600" b="0" i="0" u="none" strike="noStrike" dirty="0">
                          <a:solidFill>
                            <a:srgbClr val="000000"/>
                          </a:solidFill>
                          <a:effectLst/>
                          <a:latin typeface="Calibri"/>
                        </a:rPr>
                        <a:t>40,65</a:t>
                      </a:r>
                    </a:p>
                  </a:txBody>
                  <a:tcPr marL="9525" marR="9525" marT="9525" marB="0" anchor="b"/>
                </a:tc>
              </a:tr>
            </a:tbl>
          </a:graphicData>
        </a:graphic>
      </p:graphicFrame>
    </p:spTree>
    <p:extLst>
      <p:ext uri="{BB962C8B-B14F-4D97-AF65-F5344CB8AC3E}">
        <p14:creationId xmlns:p14="http://schemas.microsoft.com/office/powerpoint/2010/main" val="357164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smtClean="0"/>
              <a:t>Eksāmens Latvijas vēsturē 9.klasē</a:t>
            </a:r>
            <a:endParaRPr lang="lv-LV"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237848660"/>
              </p:ext>
            </p:extLst>
          </p:nvPr>
        </p:nvGraphicFramePr>
        <p:xfrm>
          <a:off x="611560" y="1484784"/>
          <a:ext cx="8280920" cy="5040560"/>
        </p:xfrm>
        <a:graphic>
          <a:graphicData uri="http://schemas.openxmlformats.org/drawingml/2006/table">
            <a:tbl>
              <a:tblPr>
                <a:tableStyleId>{2D5ABB26-0587-4C30-8999-92F81FD0307C}</a:tableStyleId>
              </a:tblPr>
              <a:tblGrid>
                <a:gridCol w="6405995"/>
                <a:gridCol w="1874925"/>
              </a:tblGrid>
              <a:tr h="720080">
                <a:tc>
                  <a:txBody>
                    <a:bodyPr/>
                    <a:lstStyle/>
                    <a:p>
                      <a:pPr algn="l" fontAlgn="b"/>
                      <a:r>
                        <a:rPr lang="lv-LV" sz="3600" b="0" i="0" u="none" strike="noStrike" dirty="0">
                          <a:solidFill>
                            <a:srgbClr val="000000"/>
                          </a:solidFill>
                          <a:effectLst/>
                          <a:latin typeface="Calibri"/>
                        </a:rPr>
                        <a:t>Vidējais valstī pilsētās</a:t>
                      </a:r>
                    </a:p>
                  </a:txBody>
                  <a:tcPr marL="9525" marR="9525" marT="9525" marB="0" anchor="b">
                    <a:solidFill>
                      <a:schemeClr val="bg2"/>
                    </a:solidFill>
                  </a:tcPr>
                </a:tc>
                <a:tc>
                  <a:txBody>
                    <a:bodyPr/>
                    <a:lstStyle/>
                    <a:p>
                      <a:pPr algn="ctr" fontAlgn="ctr"/>
                      <a:r>
                        <a:rPr lang="lv-LV" sz="3600" b="0" i="0" u="none" strike="noStrike">
                          <a:solidFill>
                            <a:srgbClr val="000000"/>
                          </a:solidFill>
                          <a:effectLst/>
                          <a:latin typeface="Calibri"/>
                        </a:rPr>
                        <a:t>63,34</a:t>
                      </a:r>
                    </a:p>
                  </a:txBody>
                  <a:tcPr marL="9525" marR="9525" marT="9525" marB="0" anchor="ctr"/>
                </a:tc>
              </a:tr>
              <a:tr h="720080">
                <a:tc>
                  <a:txBody>
                    <a:bodyPr/>
                    <a:lstStyle/>
                    <a:p>
                      <a:pPr algn="l" fontAlgn="b"/>
                      <a:r>
                        <a:rPr lang="lv-LV" sz="3600" b="0" i="0" u="none" strike="noStrike" dirty="0">
                          <a:solidFill>
                            <a:srgbClr val="000000"/>
                          </a:solidFill>
                          <a:effectLst/>
                          <a:latin typeface="Calibri"/>
                        </a:rPr>
                        <a:t>Vidējais valstī laukos</a:t>
                      </a:r>
                    </a:p>
                  </a:txBody>
                  <a:tcPr marL="9525" marR="9525" marT="9525" marB="0" anchor="b">
                    <a:solidFill>
                      <a:schemeClr val="bg2"/>
                    </a:solidFill>
                  </a:tcPr>
                </a:tc>
                <a:tc>
                  <a:txBody>
                    <a:bodyPr/>
                    <a:lstStyle/>
                    <a:p>
                      <a:pPr algn="ctr" fontAlgn="ctr"/>
                      <a:r>
                        <a:rPr lang="lv-LV" sz="3600" b="0" i="0" u="none" strike="noStrike">
                          <a:solidFill>
                            <a:srgbClr val="000000"/>
                          </a:solidFill>
                          <a:effectLst/>
                          <a:latin typeface="Calibri"/>
                        </a:rPr>
                        <a:t>62,17</a:t>
                      </a:r>
                    </a:p>
                  </a:txBody>
                  <a:tcPr marL="9525" marR="9525" marT="9525" marB="0" anchor="ctr"/>
                </a:tc>
              </a:tr>
              <a:tr h="720080">
                <a:tc>
                  <a:txBody>
                    <a:bodyPr/>
                    <a:lstStyle/>
                    <a:p>
                      <a:pPr algn="l" fontAlgn="b"/>
                      <a:r>
                        <a:rPr lang="lv-LV" sz="3600" b="0" i="0" u="none" strike="noStrike">
                          <a:solidFill>
                            <a:srgbClr val="000000"/>
                          </a:solidFill>
                          <a:effectLst/>
                          <a:latin typeface="Calibri"/>
                        </a:rPr>
                        <a:t>Krotes Kronvalda Ata pamatskola </a:t>
                      </a:r>
                    </a:p>
                  </a:txBody>
                  <a:tcPr marL="9525" marR="9525" marT="9525" marB="0" anchor="b"/>
                </a:tc>
                <a:tc>
                  <a:txBody>
                    <a:bodyPr/>
                    <a:lstStyle/>
                    <a:p>
                      <a:pPr algn="ctr" fontAlgn="ctr"/>
                      <a:r>
                        <a:rPr lang="lv-LV" sz="3600" b="0" i="0" u="none" strike="noStrike">
                          <a:solidFill>
                            <a:srgbClr val="000000"/>
                          </a:solidFill>
                          <a:effectLst/>
                          <a:latin typeface="Calibri"/>
                        </a:rPr>
                        <a:t>60,76</a:t>
                      </a:r>
                    </a:p>
                  </a:txBody>
                  <a:tcPr marL="9525" marR="9525" marT="9525" marB="0" anchor="ctr"/>
                </a:tc>
              </a:tr>
              <a:tr h="720080">
                <a:tc>
                  <a:txBody>
                    <a:bodyPr/>
                    <a:lstStyle/>
                    <a:p>
                      <a:pPr algn="l" fontAlgn="b"/>
                      <a:r>
                        <a:rPr lang="lv-LV" sz="3600" b="0" i="0" u="none" strike="noStrike">
                          <a:solidFill>
                            <a:srgbClr val="000000"/>
                          </a:solidFill>
                          <a:effectLst/>
                          <a:latin typeface="Calibri"/>
                        </a:rPr>
                        <a:t>Gramzdas pamatskola </a:t>
                      </a:r>
                    </a:p>
                  </a:txBody>
                  <a:tcPr marL="9525" marR="9525" marT="9525" marB="0" anchor="b"/>
                </a:tc>
                <a:tc>
                  <a:txBody>
                    <a:bodyPr/>
                    <a:lstStyle/>
                    <a:p>
                      <a:pPr algn="ctr" fontAlgn="ctr"/>
                      <a:r>
                        <a:rPr lang="lv-LV" sz="4000" b="0" i="0" u="none" strike="noStrike">
                          <a:solidFill>
                            <a:srgbClr val="000000"/>
                          </a:solidFill>
                          <a:effectLst/>
                          <a:latin typeface="Times New Roman"/>
                        </a:rPr>
                        <a:t>59,12</a:t>
                      </a:r>
                    </a:p>
                  </a:txBody>
                  <a:tcPr marL="9525" marR="9525" marT="9525" marB="0" anchor="ctr"/>
                </a:tc>
              </a:tr>
              <a:tr h="720080">
                <a:tc>
                  <a:txBody>
                    <a:bodyPr/>
                    <a:lstStyle/>
                    <a:p>
                      <a:pPr algn="l" fontAlgn="b"/>
                      <a:r>
                        <a:rPr lang="lv-LV" sz="3600" b="0" i="0" u="none" strike="noStrike">
                          <a:solidFill>
                            <a:srgbClr val="000000"/>
                          </a:solidFill>
                          <a:effectLst/>
                          <a:latin typeface="Calibri"/>
                        </a:rPr>
                        <a:t>Priekules vidusskola </a:t>
                      </a:r>
                    </a:p>
                  </a:txBody>
                  <a:tcPr marL="9525" marR="9525" marT="9525" marB="0" anchor="b"/>
                </a:tc>
                <a:tc>
                  <a:txBody>
                    <a:bodyPr/>
                    <a:lstStyle/>
                    <a:p>
                      <a:pPr algn="ctr" fontAlgn="ctr"/>
                      <a:r>
                        <a:rPr lang="lv-LV" sz="3600" b="0" i="0" u="none" strike="noStrike">
                          <a:solidFill>
                            <a:srgbClr val="000000"/>
                          </a:solidFill>
                          <a:effectLst/>
                          <a:latin typeface="Calibri"/>
                        </a:rPr>
                        <a:t>59,07</a:t>
                      </a:r>
                    </a:p>
                  </a:txBody>
                  <a:tcPr marL="9525" marR="9525" marT="9525" marB="0" anchor="ctr"/>
                </a:tc>
              </a:tr>
              <a:tr h="720080">
                <a:tc>
                  <a:txBody>
                    <a:bodyPr/>
                    <a:lstStyle/>
                    <a:p>
                      <a:pPr algn="l" fontAlgn="b"/>
                      <a:r>
                        <a:rPr lang="lv-LV" sz="3600" b="0" i="0" u="none" strike="noStrike">
                          <a:solidFill>
                            <a:srgbClr val="000000"/>
                          </a:solidFill>
                          <a:effectLst/>
                          <a:latin typeface="Calibri"/>
                        </a:rPr>
                        <a:t>Virgas pamatskola</a:t>
                      </a:r>
                    </a:p>
                  </a:txBody>
                  <a:tcPr marL="9525" marR="9525" marT="9525" marB="0" anchor="b"/>
                </a:tc>
                <a:tc>
                  <a:txBody>
                    <a:bodyPr/>
                    <a:lstStyle/>
                    <a:p>
                      <a:pPr algn="ctr" fontAlgn="ctr"/>
                      <a:r>
                        <a:rPr lang="lv-LV" sz="3600" b="0" i="0" u="none" strike="noStrike">
                          <a:solidFill>
                            <a:srgbClr val="000000"/>
                          </a:solidFill>
                          <a:effectLst/>
                          <a:latin typeface="Calibri"/>
                        </a:rPr>
                        <a:t>53,51</a:t>
                      </a:r>
                    </a:p>
                  </a:txBody>
                  <a:tcPr marL="9525" marR="9525" marT="9525" marB="0" anchor="ctr"/>
                </a:tc>
              </a:tr>
              <a:tr h="720080">
                <a:tc>
                  <a:txBody>
                    <a:bodyPr/>
                    <a:lstStyle/>
                    <a:p>
                      <a:pPr algn="l" fontAlgn="b"/>
                      <a:r>
                        <a:rPr lang="lv-LV" sz="3600" b="0" i="0" u="none" strike="noStrike">
                          <a:solidFill>
                            <a:srgbClr val="000000"/>
                          </a:solidFill>
                          <a:effectLst/>
                          <a:latin typeface="Calibri"/>
                        </a:rPr>
                        <a:t>Kalētu pamatskola</a:t>
                      </a:r>
                    </a:p>
                  </a:txBody>
                  <a:tcPr marL="9525" marR="9525" marT="9525" marB="0" anchor="b"/>
                </a:tc>
                <a:tc>
                  <a:txBody>
                    <a:bodyPr/>
                    <a:lstStyle/>
                    <a:p>
                      <a:pPr algn="ctr" fontAlgn="ctr"/>
                      <a:r>
                        <a:rPr lang="lv-LV" sz="3600" b="0" i="0" u="none" strike="noStrike" dirty="0">
                          <a:solidFill>
                            <a:srgbClr val="000000"/>
                          </a:solidFill>
                          <a:effectLst/>
                          <a:latin typeface="Calibri"/>
                        </a:rPr>
                        <a:t>52,46</a:t>
                      </a:r>
                    </a:p>
                  </a:txBody>
                  <a:tcPr marL="9525" marR="9525" marT="9525" marB="0" anchor="ctr"/>
                </a:tc>
              </a:tr>
            </a:tbl>
          </a:graphicData>
        </a:graphic>
      </p:graphicFrame>
    </p:spTree>
    <p:extLst>
      <p:ext uri="{BB962C8B-B14F-4D97-AF65-F5344CB8AC3E}">
        <p14:creationId xmlns:p14="http://schemas.microsoft.com/office/powerpoint/2010/main" val="357164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smtClean="0"/>
              <a:t>Eksāmens angļu valodā 9.klasē</a:t>
            </a:r>
            <a:endParaRPr lang="lv-LV" b="1"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3598488673"/>
              </p:ext>
            </p:extLst>
          </p:nvPr>
        </p:nvGraphicFramePr>
        <p:xfrm>
          <a:off x="611560" y="1484784"/>
          <a:ext cx="8280920" cy="5040560"/>
        </p:xfrm>
        <a:graphic>
          <a:graphicData uri="http://schemas.openxmlformats.org/drawingml/2006/table">
            <a:tbl>
              <a:tblPr>
                <a:tableStyleId>{2D5ABB26-0587-4C30-8999-92F81FD0307C}</a:tableStyleId>
              </a:tblPr>
              <a:tblGrid>
                <a:gridCol w="6405995"/>
                <a:gridCol w="1874925"/>
              </a:tblGrid>
              <a:tr h="720080">
                <a:tc>
                  <a:txBody>
                    <a:bodyPr/>
                    <a:lstStyle/>
                    <a:p>
                      <a:pPr algn="l" fontAlgn="b"/>
                      <a:r>
                        <a:rPr lang="lv-LV" sz="3200" u="none" strike="noStrike" dirty="0">
                          <a:effectLst/>
                        </a:rPr>
                        <a:t>Vidējais valstī pilsētās</a:t>
                      </a:r>
                      <a:endParaRPr lang="lv-LV" sz="32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lv-LV" sz="3200" u="none" strike="noStrike">
                          <a:effectLst/>
                        </a:rPr>
                        <a:t>69,39</a:t>
                      </a:r>
                      <a:endParaRPr lang="lv-LV" sz="3200" b="0" i="0" u="none" strike="noStrike">
                        <a:solidFill>
                          <a:srgbClr val="000000"/>
                        </a:solidFill>
                        <a:effectLst/>
                        <a:latin typeface="Calibri"/>
                      </a:endParaRPr>
                    </a:p>
                  </a:txBody>
                  <a:tcPr marL="9525" marR="9525" marT="9525" marB="0" anchor="b"/>
                </a:tc>
              </a:tr>
              <a:tr h="720080">
                <a:tc>
                  <a:txBody>
                    <a:bodyPr/>
                    <a:lstStyle/>
                    <a:p>
                      <a:pPr algn="l" fontAlgn="b"/>
                      <a:r>
                        <a:rPr lang="lv-LV" sz="3200" u="none" strike="noStrike">
                          <a:effectLst/>
                        </a:rPr>
                        <a:t>Priekules vidusskola </a:t>
                      </a:r>
                      <a:endParaRPr lang="lv-LV" sz="3200" b="0" i="0" u="none" strike="noStrike">
                        <a:solidFill>
                          <a:srgbClr val="000000"/>
                        </a:solidFill>
                        <a:effectLst/>
                        <a:latin typeface="Calibri"/>
                      </a:endParaRPr>
                    </a:p>
                  </a:txBody>
                  <a:tcPr marL="9525" marR="9525" marT="9525" marB="0" anchor="b"/>
                </a:tc>
                <a:tc>
                  <a:txBody>
                    <a:bodyPr/>
                    <a:lstStyle/>
                    <a:p>
                      <a:pPr algn="r" fontAlgn="b"/>
                      <a:r>
                        <a:rPr lang="lv-LV" sz="3200" u="none" strike="noStrike">
                          <a:effectLst/>
                        </a:rPr>
                        <a:t>66,9</a:t>
                      </a:r>
                      <a:endParaRPr lang="lv-LV" sz="3200" b="0" i="0" u="none" strike="noStrike">
                        <a:solidFill>
                          <a:srgbClr val="000000"/>
                        </a:solidFill>
                        <a:effectLst/>
                        <a:latin typeface="Calibri"/>
                      </a:endParaRPr>
                    </a:p>
                  </a:txBody>
                  <a:tcPr marL="9525" marR="9525" marT="9525" marB="0" anchor="b"/>
                </a:tc>
              </a:tr>
              <a:tr h="720080">
                <a:tc>
                  <a:txBody>
                    <a:bodyPr/>
                    <a:lstStyle/>
                    <a:p>
                      <a:pPr algn="l" fontAlgn="b"/>
                      <a:r>
                        <a:rPr lang="lv-LV" sz="3200" u="none" strike="noStrike" dirty="0">
                          <a:effectLst/>
                        </a:rPr>
                        <a:t>Vidējais valstī laukos</a:t>
                      </a:r>
                      <a:endParaRPr lang="lv-LV" sz="3200" b="0" i="0" u="none" strike="noStrike" dirty="0">
                        <a:solidFill>
                          <a:srgbClr val="000000"/>
                        </a:solidFill>
                        <a:effectLst/>
                        <a:latin typeface="Calibri"/>
                      </a:endParaRPr>
                    </a:p>
                  </a:txBody>
                  <a:tcPr marL="9525" marR="9525" marT="9525" marB="0" anchor="b">
                    <a:solidFill>
                      <a:schemeClr val="bg2"/>
                    </a:solidFill>
                  </a:tcPr>
                </a:tc>
                <a:tc>
                  <a:txBody>
                    <a:bodyPr/>
                    <a:lstStyle/>
                    <a:p>
                      <a:pPr algn="r" fontAlgn="b"/>
                      <a:r>
                        <a:rPr lang="lv-LV" sz="3200" u="none" strike="noStrike">
                          <a:effectLst/>
                        </a:rPr>
                        <a:t>64,37</a:t>
                      </a:r>
                      <a:endParaRPr lang="lv-LV" sz="3200" b="0" i="0" u="none" strike="noStrike">
                        <a:solidFill>
                          <a:srgbClr val="000000"/>
                        </a:solidFill>
                        <a:effectLst/>
                        <a:latin typeface="Calibri"/>
                      </a:endParaRPr>
                    </a:p>
                  </a:txBody>
                  <a:tcPr marL="9525" marR="9525" marT="9525" marB="0" anchor="b"/>
                </a:tc>
              </a:tr>
              <a:tr h="720080">
                <a:tc>
                  <a:txBody>
                    <a:bodyPr/>
                    <a:lstStyle/>
                    <a:p>
                      <a:pPr algn="l" fontAlgn="b"/>
                      <a:r>
                        <a:rPr lang="lv-LV" sz="3200" u="none" strike="noStrike">
                          <a:effectLst/>
                        </a:rPr>
                        <a:t>Krotes Kronvalda Ata pamatskola </a:t>
                      </a:r>
                      <a:endParaRPr lang="lv-LV" sz="3200" b="0" i="0" u="none" strike="noStrike">
                        <a:solidFill>
                          <a:srgbClr val="000000"/>
                        </a:solidFill>
                        <a:effectLst/>
                        <a:latin typeface="Calibri"/>
                      </a:endParaRPr>
                    </a:p>
                  </a:txBody>
                  <a:tcPr marL="9525" marR="9525" marT="9525" marB="0" anchor="b"/>
                </a:tc>
                <a:tc>
                  <a:txBody>
                    <a:bodyPr/>
                    <a:lstStyle/>
                    <a:p>
                      <a:pPr algn="r" fontAlgn="b"/>
                      <a:r>
                        <a:rPr lang="lv-LV" sz="3200" u="none" strike="noStrike">
                          <a:effectLst/>
                        </a:rPr>
                        <a:t>58,59</a:t>
                      </a:r>
                      <a:endParaRPr lang="lv-LV" sz="3200" b="0" i="0" u="none" strike="noStrike">
                        <a:solidFill>
                          <a:srgbClr val="000000"/>
                        </a:solidFill>
                        <a:effectLst/>
                        <a:latin typeface="Calibri"/>
                      </a:endParaRPr>
                    </a:p>
                  </a:txBody>
                  <a:tcPr marL="9525" marR="9525" marT="9525" marB="0" anchor="b"/>
                </a:tc>
              </a:tr>
              <a:tr h="720080">
                <a:tc>
                  <a:txBody>
                    <a:bodyPr/>
                    <a:lstStyle/>
                    <a:p>
                      <a:pPr algn="l" fontAlgn="b"/>
                      <a:r>
                        <a:rPr lang="lv-LV" sz="3200" u="none" strike="noStrike">
                          <a:effectLst/>
                        </a:rPr>
                        <a:t>Kalētu pamatskola</a:t>
                      </a:r>
                      <a:endParaRPr lang="lv-LV" sz="3200" b="0" i="0" u="none" strike="noStrike">
                        <a:solidFill>
                          <a:srgbClr val="000000"/>
                        </a:solidFill>
                        <a:effectLst/>
                        <a:latin typeface="Calibri"/>
                      </a:endParaRPr>
                    </a:p>
                  </a:txBody>
                  <a:tcPr marL="9525" marR="9525" marT="9525" marB="0" anchor="b"/>
                </a:tc>
                <a:tc>
                  <a:txBody>
                    <a:bodyPr/>
                    <a:lstStyle/>
                    <a:p>
                      <a:pPr algn="r" fontAlgn="b"/>
                      <a:r>
                        <a:rPr lang="lv-LV" sz="3200" u="none" strike="noStrike">
                          <a:effectLst/>
                        </a:rPr>
                        <a:t>58,46</a:t>
                      </a:r>
                      <a:endParaRPr lang="lv-LV" sz="3200" b="0" i="0" u="none" strike="noStrike">
                        <a:solidFill>
                          <a:srgbClr val="000000"/>
                        </a:solidFill>
                        <a:effectLst/>
                        <a:latin typeface="Calibri"/>
                      </a:endParaRPr>
                    </a:p>
                  </a:txBody>
                  <a:tcPr marL="9525" marR="9525" marT="9525" marB="0" anchor="b"/>
                </a:tc>
              </a:tr>
              <a:tr h="720080">
                <a:tc>
                  <a:txBody>
                    <a:bodyPr/>
                    <a:lstStyle/>
                    <a:p>
                      <a:pPr algn="l" fontAlgn="b"/>
                      <a:r>
                        <a:rPr lang="lv-LV" sz="3200" u="none" strike="noStrike">
                          <a:effectLst/>
                        </a:rPr>
                        <a:t>Gramzdas pamatskola </a:t>
                      </a:r>
                      <a:endParaRPr lang="lv-LV" sz="3200" b="0" i="0" u="none" strike="noStrike">
                        <a:solidFill>
                          <a:srgbClr val="000000"/>
                        </a:solidFill>
                        <a:effectLst/>
                        <a:latin typeface="Calibri"/>
                      </a:endParaRPr>
                    </a:p>
                  </a:txBody>
                  <a:tcPr marL="9525" marR="9525" marT="9525" marB="0" anchor="b"/>
                </a:tc>
                <a:tc>
                  <a:txBody>
                    <a:bodyPr/>
                    <a:lstStyle/>
                    <a:p>
                      <a:pPr algn="r" fontAlgn="ctr"/>
                      <a:r>
                        <a:rPr lang="lv-LV" sz="3600" u="none" strike="noStrike">
                          <a:effectLst/>
                        </a:rPr>
                        <a:t>53,44</a:t>
                      </a:r>
                      <a:endParaRPr lang="lv-LV" sz="3600" b="0" i="0" u="none" strike="noStrike">
                        <a:solidFill>
                          <a:srgbClr val="000000"/>
                        </a:solidFill>
                        <a:effectLst/>
                        <a:latin typeface="Times New Roman"/>
                      </a:endParaRPr>
                    </a:p>
                  </a:txBody>
                  <a:tcPr marL="9525" marR="9525" marT="9525" marB="0" anchor="ctr"/>
                </a:tc>
              </a:tr>
              <a:tr h="720080">
                <a:tc>
                  <a:txBody>
                    <a:bodyPr/>
                    <a:lstStyle/>
                    <a:p>
                      <a:pPr algn="l" fontAlgn="b"/>
                      <a:r>
                        <a:rPr lang="lv-LV" sz="3200" u="none" strike="noStrike">
                          <a:effectLst/>
                        </a:rPr>
                        <a:t>Virgas pamatskola</a:t>
                      </a:r>
                      <a:endParaRPr lang="lv-LV" sz="3200" b="0" i="0" u="none" strike="noStrike">
                        <a:solidFill>
                          <a:srgbClr val="000000"/>
                        </a:solidFill>
                        <a:effectLst/>
                        <a:latin typeface="Calibri"/>
                      </a:endParaRPr>
                    </a:p>
                  </a:txBody>
                  <a:tcPr marL="9525" marR="9525" marT="9525" marB="0" anchor="b"/>
                </a:tc>
                <a:tc>
                  <a:txBody>
                    <a:bodyPr/>
                    <a:lstStyle/>
                    <a:p>
                      <a:pPr algn="r" fontAlgn="b"/>
                      <a:r>
                        <a:rPr lang="lv-LV" sz="3200" u="none" strike="noStrike" dirty="0">
                          <a:effectLst/>
                        </a:rPr>
                        <a:t>46,37</a:t>
                      </a:r>
                      <a:endParaRPr lang="lv-LV" sz="3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57164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4800" b="1" dirty="0" smtClean="0"/>
              <a:t>Ārpusstundu darbs</a:t>
            </a:r>
            <a:endParaRPr lang="lv-LV" sz="4800" b="1" dirty="0"/>
          </a:p>
        </p:txBody>
      </p:sp>
      <p:sp>
        <p:nvSpPr>
          <p:cNvPr id="3" name="Satura vietturis 2"/>
          <p:cNvSpPr>
            <a:spLocks noGrp="1"/>
          </p:cNvSpPr>
          <p:nvPr>
            <p:ph idx="1"/>
          </p:nvPr>
        </p:nvSpPr>
        <p:spPr/>
        <p:txBody>
          <a:bodyPr/>
          <a:lstStyle/>
          <a:p>
            <a:endParaRPr lang="lv-LV"/>
          </a:p>
        </p:txBody>
      </p:sp>
    </p:spTree>
    <p:extLst>
      <p:ext uri="{BB962C8B-B14F-4D97-AF65-F5344CB8AC3E}">
        <p14:creationId xmlns:p14="http://schemas.microsoft.com/office/powerpoint/2010/main" val="75700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Folkloras kopu sasniegumi</a:t>
            </a:r>
            <a:endParaRPr lang="lv-LV" dirty="0"/>
          </a:p>
        </p:txBody>
      </p:sp>
      <p:sp>
        <p:nvSpPr>
          <p:cNvPr id="3" name="Satura vietturis 2"/>
          <p:cNvSpPr>
            <a:spLocks noGrp="1"/>
          </p:cNvSpPr>
          <p:nvPr>
            <p:ph idx="1"/>
          </p:nvPr>
        </p:nvSpPr>
        <p:spPr/>
        <p:txBody>
          <a:bodyPr>
            <a:normAutofit/>
          </a:bodyPr>
          <a:lstStyle/>
          <a:p>
            <a:pPr marL="0" indent="0">
              <a:buNone/>
            </a:pPr>
            <a:r>
              <a:rPr lang="lv-LV" dirty="0" smtClean="0"/>
              <a:t> I pakāpes diplomi Folkloras konkursos </a:t>
            </a:r>
          </a:p>
          <a:p>
            <a:r>
              <a:rPr lang="lv-LV" dirty="0" smtClean="0"/>
              <a:t>Krotes Kronvalda Ata pamatskolas f/k »</a:t>
            </a:r>
            <a:r>
              <a:rPr lang="lv-LV" dirty="0" err="1" smtClean="0"/>
              <a:t>Traistēni</a:t>
            </a:r>
            <a:r>
              <a:rPr lang="lv-LV" dirty="0" smtClean="0"/>
              <a:t>» - 3</a:t>
            </a:r>
          </a:p>
          <a:p>
            <a:r>
              <a:rPr lang="lv-LV" dirty="0" smtClean="0"/>
              <a:t>Priekules vidusskolas f/k «</a:t>
            </a:r>
            <a:r>
              <a:rPr lang="lv-LV" dirty="0" err="1" smtClean="0"/>
              <a:t>Priecele</a:t>
            </a:r>
            <a:r>
              <a:rPr lang="lv-LV" dirty="0" smtClean="0"/>
              <a:t>» - 2</a:t>
            </a:r>
          </a:p>
          <a:p>
            <a:r>
              <a:rPr lang="lv-LV" dirty="0" smtClean="0"/>
              <a:t>Gramzdas pamatskolas f/k «Jumītis» -1</a:t>
            </a:r>
          </a:p>
          <a:p>
            <a:endParaRPr lang="lv-LV" dirty="0" smtClean="0"/>
          </a:p>
          <a:p>
            <a:endParaRPr lang="lv-LV" dirty="0"/>
          </a:p>
        </p:txBody>
      </p:sp>
    </p:spTree>
    <p:extLst>
      <p:ext uri="{BB962C8B-B14F-4D97-AF65-F5344CB8AC3E}">
        <p14:creationId xmlns:p14="http://schemas.microsoft.com/office/powerpoint/2010/main" val="245315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Mazpulki</a:t>
            </a:r>
            <a:endParaRPr lang="lv-LV" dirty="0"/>
          </a:p>
        </p:txBody>
      </p:sp>
      <p:sp>
        <p:nvSpPr>
          <p:cNvPr id="3" name="Satura vietturis 2"/>
          <p:cNvSpPr>
            <a:spLocks noGrp="1"/>
          </p:cNvSpPr>
          <p:nvPr>
            <p:ph idx="1"/>
          </p:nvPr>
        </p:nvSpPr>
        <p:spPr/>
        <p:txBody>
          <a:bodyPr>
            <a:normAutofit/>
          </a:bodyPr>
          <a:lstStyle/>
          <a:p>
            <a:pPr marL="0" indent="0" algn="ctr">
              <a:buNone/>
            </a:pPr>
            <a:r>
              <a:rPr lang="lv-LV" sz="4400" dirty="0" smtClean="0"/>
              <a:t>Krotes Kronvalda Ata </a:t>
            </a:r>
            <a:r>
              <a:rPr lang="lv-LV" sz="4400" dirty="0" smtClean="0"/>
              <a:t>pamatskolas</a:t>
            </a:r>
          </a:p>
          <a:p>
            <a:pPr marL="0" indent="0" algn="ctr">
              <a:buNone/>
            </a:pPr>
            <a:r>
              <a:rPr lang="lv-LV" sz="4400" dirty="0" smtClean="0"/>
              <a:t>Goda nominācijas</a:t>
            </a:r>
            <a:endParaRPr lang="lv-LV" sz="4400" dirty="0" smtClean="0"/>
          </a:p>
          <a:p>
            <a:pPr marL="0" indent="0" algn="ctr">
              <a:buNone/>
            </a:pPr>
            <a:r>
              <a:rPr lang="lv-LV" sz="4400" dirty="0" smtClean="0"/>
              <a:t>Mazpulku vadītāja Indra Zvirbule </a:t>
            </a:r>
            <a:r>
              <a:rPr lang="lv-LV" sz="4400" dirty="0" smtClean="0"/>
              <a:t>Mazpulku padomes locekle</a:t>
            </a:r>
            <a:endParaRPr lang="lv-LV" sz="4400" dirty="0" smtClean="0"/>
          </a:p>
        </p:txBody>
      </p:sp>
    </p:spTree>
    <p:extLst>
      <p:ext uri="{BB962C8B-B14F-4D97-AF65-F5344CB8AC3E}">
        <p14:creationId xmlns:p14="http://schemas.microsoft.com/office/powerpoint/2010/main" val="300995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Sporta skolas </a:t>
            </a:r>
            <a:r>
              <a:rPr lang="lv-LV" dirty="0" smtClean="0"/>
              <a:t>sportistu </a:t>
            </a:r>
            <a:r>
              <a:rPr lang="lv-LV" dirty="0" smtClean="0"/>
              <a:t>sasniegumi</a:t>
            </a:r>
            <a:endParaRPr lang="lv-LV" dirty="0"/>
          </a:p>
        </p:txBody>
      </p:sp>
      <p:sp>
        <p:nvSpPr>
          <p:cNvPr id="3" name="Satura vietturis 2"/>
          <p:cNvSpPr>
            <a:spLocks noGrp="1"/>
          </p:cNvSpPr>
          <p:nvPr>
            <p:ph idx="1"/>
          </p:nvPr>
        </p:nvSpPr>
        <p:spPr>
          <a:xfrm>
            <a:off x="251520" y="1600200"/>
            <a:ext cx="8712968" cy="4525963"/>
          </a:xfrm>
        </p:spPr>
        <p:txBody>
          <a:bodyPr>
            <a:normAutofit/>
          </a:bodyPr>
          <a:lstStyle/>
          <a:p>
            <a:r>
              <a:rPr lang="lv-LV" dirty="0"/>
              <a:t>Ričardam Danielam </a:t>
            </a:r>
            <a:r>
              <a:rPr lang="lv-LV" dirty="0" smtClean="0"/>
              <a:t>Tomasam - 4.vieta «</a:t>
            </a:r>
            <a:r>
              <a:rPr lang="lv-LV" dirty="0" err="1" smtClean="0"/>
              <a:t>European</a:t>
            </a:r>
            <a:r>
              <a:rPr lang="lv-LV" dirty="0" smtClean="0"/>
              <a:t> </a:t>
            </a:r>
            <a:r>
              <a:rPr lang="lv-LV" dirty="0" err="1"/>
              <a:t>kids</a:t>
            </a:r>
            <a:r>
              <a:rPr lang="lv-LV" dirty="0"/>
              <a:t> </a:t>
            </a:r>
            <a:r>
              <a:rPr lang="lv-LV" dirty="0" err="1"/>
              <a:t>athletics</a:t>
            </a:r>
            <a:r>
              <a:rPr lang="lv-LV" dirty="0"/>
              <a:t> </a:t>
            </a:r>
            <a:r>
              <a:rPr lang="lv-LV" dirty="0" err="1" smtClean="0"/>
              <a:t>games</a:t>
            </a:r>
            <a:r>
              <a:rPr lang="lv-LV" dirty="0" smtClean="0"/>
              <a:t>» </a:t>
            </a:r>
            <a:r>
              <a:rPr lang="lv-LV" dirty="0"/>
              <a:t>sacensībās </a:t>
            </a:r>
            <a:r>
              <a:rPr lang="lv-LV" dirty="0" smtClean="0"/>
              <a:t>Čehijā lodes grūšanā</a:t>
            </a:r>
            <a:endParaRPr lang="lv-LV" dirty="0"/>
          </a:p>
        </p:txBody>
      </p:sp>
    </p:spTree>
    <p:extLst>
      <p:ext uri="{BB962C8B-B14F-4D97-AF65-F5344CB8AC3E}">
        <p14:creationId xmlns:p14="http://schemas.microsoft.com/office/powerpoint/2010/main" val="4956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smtClean="0"/>
              <a:t>Projekti</a:t>
            </a:r>
            <a:endParaRPr lang="lv-LV" b="1" dirty="0"/>
          </a:p>
        </p:txBody>
      </p:sp>
      <p:sp>
        <p:nvSpPr>
          <p:cNvPr id="3" name="Satura vietturis 2"/>
          <p:cNvSpPr>
            <a:spLocks noGrp="1"/>
          </p:cNvSpPr>
          <p:nvPr>
            <p:ph idx="1"/>
          </p:nvPr>
        </p:nvSpPr>
        <p:spPr/>
        <p:txBody>
          <a:bodyPr/>
          <a:lstStyle/>
          <a:p>
            <a:endParaRPr lang="lv-LV"/>
          </a:p>
        </p:txBody>
      </p:sp>
    </p:spTree>
    <p:extLst>
      <p:ext uri="{BB962C8B-B14F-4D97-AF65-F5344CB8AC3E}">
        <p14:creationId xmlns:p14="http://schemas.microsoft.com/office/powerpoint/2010/main" val="1910074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b="1" dirty="0"/>
              <a:t>“Karjeras atbalsts vispārējās un profesionālās izglītības iestādēs”</a:t>
            </a:r>
          </a:p>
        </p:txBody>
      </p:sp>
      <p:sp>
        <p:nvSpPr>
          <p:cNvPr id="3" name="Satura vietturis 2"/>
          <p:cNvSpPr>
            <a:spLocks noGrp="1"/>
          </p:cNvSpPr>
          <p:nvPr>
            <p:ph idx="1"/>
          </p:nvPr>
        </p:nvSpPr>
        <p:spPr/>
        <p:txBody>
          <a:bodyPr>
            <a:normAutofit fontScale="77500" lnSpcReduction="20000"/>
          </a:bodyPr>
          <a:lstStyle/>
          <a:p>
            <a:r>
              <a:rPr lang="lv-LV" dirty="0" smtClean="0"/>
              <a:t>Priekules vidusskolā, Kalētu pamatskolā, Krotes Kronvalda Ata pamatskolā un Virgas pamatskolā strādā pedagogs karjeras konsultants, kurš organizēs dažādus karjeras atbalsta pasākumus, kuros piedalīsies arī Gramzdas pamatskola un Purmsātu speciālās internātpamatskolas audzēkņi </a:t>
            </a:r>
          </a:p>
          <a:p>
            <a:r>
              <a:rPr lang="lv-LV" dirty="0" smtClean="0"/>
              <a:t>8.- 12.klasēm tikšanās ar žurnālistu Ansi </a:t>
            </a:r>
            <a:r>
              <a:rPr lang="lv-LV" dirty="0" err="1" smtClean="0"/>
              <a:t>Bogustovu</a:t>
            </a:r>
            <a:r>
              <a:rPr lang="lv-LV" dirty="0" smtClean="0"/>
              <a:t> 27.martā</a:t>
            </a:r>
          </a:p>
          <a:p>
            <a:r>
              <a:rPr lang="lv-LV" dirty="0" smtClean="0"/>
              <a:t>6.-8.klasēm – tehniskās jaunrades diena 25.maijā</a:t>
            </a:r>
          </a:p>
          <a:p>
            <a:r>
              <a:rPr lang="lv-LV" dirty="0" smtClean="0"/>
              <a:t>Meistardarbnīcas «Profesiju karuselis» 1.-6.klasei – jūnijā</a:t>
            </a:r>
          </a:p>
          <a:p>
            <a:r>
              <a:rPr lang="lv-LV" dirty="0" smtClean="0"/>
              <a:t>u.c. pasākumi </a:t>
            </a:r>
          </a:p>
          <a:p>
            <a:r>
              <a:rPr lang="lv-LV" dirty="0" smtClean="0"/>
              <a:t>Saņemtais finansējums ap 20 000 EUR</a:t>
            </a:r>
            <a:endParaRPr lang="lv-LV" dirty="0"/>
          </a:p>
        </p:txBody>
      </p:sp>
    </p:spTree>
    <p:extLst>
      <p:ext uri="{BB962C8B-B14F-4D97-AF65-F5344CB8AC3E}">
        <p14:creationId xmlns:p14="http://schemas.microsoft.com/office/powerpoint/2010/main" val="417476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a:t>Kompetenču pieeja mācību saturā </a:t>
            </a:r>
          </a:p>
        </p:txBody>
      </p:sp>
      <p:sp>
        <p:nvSpPr>
          <p:cNvPr id="3" name="Satura vietturis 2"/>
          <p:cNvSpPr>
            <a:spLocks noGrp="1"/>
          </p:cNvSpPr>
          <p:nvPr>
            <p:ph idx="1"/>
          </p:nvPr>
        </p:nvSpPr>
        <p:spPr/>
        <p:txBody>
          <a:bodyPr>
            <a:normAutofit fontScale="92500" lnSpcReduction="20000"/>
          </a:bodyPr>
          <a:lstStyle/>
          <a:p>
            <a:pPr marL="0" indent="0">
              <a:buNone/>
            </a:pPr>
            <a:r>
              <a:rPr lang="lv-LV" dirty="0" smtClean="0"/>
              <a:t>Kalētu pamatskola piedalās jaunā mācību </a:t>
            </a:r>
            <a:r>
              <a:rPr lang="lv-LV" dirty="0"/>
              <a:t>satura ieviešanai nepieciešamo mācību un metodisko līdzekļu </a:t>
            </a:r>
            <a:r>
              <a:rPr lang="lv-LV" dirty="0" smtClean="0"/>
              <a:t>aprobācijā, kurā pedagogi:</a:t>
            </a:r>
          </a:p>
          <a:p>
            <a:pPr>
              <a:buFontTx/>
              <a:buChar char="-"/>
            </a:pPr>
            <a:r>
              <a:rPr lang="lv-LV" dirty="0" smtClean="0"/>
              <a:t>izglītojas, </a:t>
            </a:r>
          </a:p>
          <a:p>
            <a:pPr>
              <a:buFontTx/>
              <a:buChar char="-"/>
            </a:pPr>
            <a:r>
              <a:rPr lang="lv-LV" dirty="0"/>
              <a:t>i</a:t>
            </a:r>
            <a:r>
              <a:rPr lang="lv-LV" dirty="0" smtClean="0"/>
              <a:t>zmēģina jaunās mācību metodes un mācību līdzekļus,</a:t>
            </a:r>
          </a:p>
          <a:p>
            <a:pPr>
              <a:buFontTx/>
              <a:buChar char="-"/>
            </a:pPr>
            <a:r>
              <a:rPr lang="lv-LV" dirty="0"/>
              <a:t>s</a:t>
            </a:r>
            <a:r>
              <a:rPr lang="lv-LV" dirty="0" smtClean="0"/>
              <a:t>niedz ieteikumus satura un mācību līdzekļu izstrādātājiem</a:t>
            </a:r>
          </a:p>
          <a:p>
            <a:pPr marL="0" indent="0">
              <a:buNone/>
            </a:pPr>
            <a:r>
              <a:rPr lang="lv-LV" dirty="0" smtClean="0"/>
              <a:t>Semināri pašvaldības mācību jomu koordinatoriem, pašvaldību izglītības speciālistiem, skolu administrācijām.</a:t>
            </a:r>
          </a:p>
        </p:txBody>
      </p:sp>
    </p:spTree>
    <p:extLst>
      <p:ext uri="{BB962C8B-B14F-4D97-AF65-F5344CB8AC3E}">
        <p14:creationId xmlns:p14="http://schemas.microsoft.com/office/powerpoint/2010/main" val="233349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152400"/>
            <a:ext cx="8229600" cy="468288"/>
          </a:xfrm>
        </p:spPr>
        <p:txBody>
          <a:bodyPr>
            <a:normAutofit fontScale="90000"/>
          </a:bodyPr>
          <a:lstStyle/>
          <a:p>
            <a:pPr algn="ctr"/>
            <a:r>
              <a:rPr lang="lv-LV" dirty="0" smtClean="0"/>
              <a:t>Realizējamās programmas 28.11.2017</a:t>
            </a:r>
            <a:endParaRPr lang="lv-LV"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953117967"/>
              </p:ext>
            </p:extLst>
          </p:nvPr>
        </p:nvGraphicFramePr>
        <p:xfrm>
          <a:off x="23277" y="620688"/>
          <a:ext cx="9013218" cy="5939893"/>
        </p:xfrm>
        <a:graphic>
          <a:graphicData uri="http://schemas.openxmlformats.org/drawingml/2006/table">
            <a:tbl>
              <a:tblPr firstRow="1" firstCol="1" bandRow="1">
                <a:tableStyleId>{5940675A-B579-460E-94D1-54222C63F5DA}</a:tableStyleId>
              </a:tblPr>
              <a:tblGrid>
                <a:gridCol w="1054942"/>
                <a:gridCol w="4370464"/>
                <a:gridCol w="494764"/>
                <a:gridCol w="510550"/>
                <a:gridCol w="510550"/>
                <a:gridCol w="510550"/>
                <a:gridCol w="510550"/>
                <a:gridCol w="437614"/>
                <a:gridCol w="613234"/>
              </a:tblGrid>
              <a:tr h="923919">
                <a:tc>
                  <a:txBody>
                    <a:bodyPr/>
                    <a:lstStyle/>
                    <a:p>
                      <a:pPr>
                        <a:lnSpc>
                          <a:spcPct val="115000"/>
                        </a:lnSpc>
                        <a:spcAft>
                          <a:spcPts val="0"/>
                        </a:spcAft>
                      </a:pPr>
                      <a:r>
                        <a:rPr lang="lv-LV" sz="1600" dirty="0">
                          <a:effectLst/>
                        </a:rPr>
                        <a:t> </a:t>
                      </a:r>
                      <a:endParaRPr lang="lv-LV" sz="1600" b="1" dirty="0">
                        <a:effectLst/>
                        <a:latin typeface="Calibri"/>
                        <a:ea typeface="Calibri"/>
                        <a:cs typeface="Times New Roman"/>
                      </a:endParaRPr>
                    </a:p>
                  </a:txBody>
                  <a:tcPr marL="48837" marR="48837" marT="0" marB="0">
                    <a:solidFill>
                      <a:schemeClr val="bg1"/>
                    </a:solidFill>
                  </a:tcPr>
                </a:tc>
                <a:tc>
                  <a:txBody>
                    <a:bodyPr/>
                    <a:lstStyle/>
                    <a:p>
                      <a:pPr>
                        <a:lnSpc>
                          <a:spcPct val="115000"/>
                        </a:lnSpc>
                        <a:spcAft>
                          <a:spcPts val="0"/>
                        </a:spcAft>
                      </a:pPr>
                      <a:r>
                        <a:rPr lang="lv-LV" sz="1100" dirty="0">
                          <a:effectLst/>
                        </a:rPr>
                        <a:t>Programma</a:t>
                      </a:r>
                      <a:endParaRPr lang="lv-LV" sz="1100" dirty="0">
                        <a:effectLst/>
                        <a:latin typeface="Calibri"/>
                        <a:ea typeface="Calibri"/>
                        <a:cs typeface="Times New Roman"/>
                      </a:endParaRPr>
                    </a:p>
                  </a:txBody>
                  <a:tcPr marL="48837" marR="48837" marT="0" marB="0" anchor="b">
                    <a:solidFill>
                      <a:schemeClr val="bg1"/>
                    </a:solidFill>
                  </a:tcPr>
                </a:tc>
                <a:tc>
                  <a:txBody>
                    <a:bodyPr/>
                    <a:lstStyle/>
                    <a:p>
                      <a:pPr>
                        <a:lnSpc>
                          <a:spcPct val="115000"/>
                        </a:lnSpc>
                        <a:spcAft>
                          <a:spcPts val="0"/>
                        </a:spcAft>
                      </a:pPr>
                      <a:r>
                        <a:rPr lang="lv-LV" sz="1100" dirty="0">
                          <a:effectLst/>
                        </a:rPr>
                        <a:t>Priekules vidusskola</a:t>
                      </a:r>
                      <a:endParaRPr lang="lv-LV" sz="1100" dirty="0">
                        <a:effectLst/>
                        <a:latin typeface="Calibri"/>
                        <a:ea typeface="Calibri"/>
                        <a:cs typeface="Times New Roman"/>
                      </a:endParaRPr>
                    </a:p>
                  </a:txBody>
                  <a:tcPr marL="48837" marR="48837" marT="0" marB="0" vert="vert270">
                    <a:solidFill>
                      <a:schemeClr val="bg1"/>
                    </a:solidFill>
                  </a:tcPr>
                </a:tc>
                <a:tc>
                  <a:txBody>
                    <a:bodyPr/>
                    <a:lstStyle/>
                    <a:p>
                      <a:pPr marL="71755" marR="71755">
                        <a:lnSpc>
                          <a:spcPct val="115000"/>
                        </a:lnSpc>
                        <a:spcAft>
                          <a:spcPts val="0"/>
                        </a:spcAft>
                      </a:pPr>
                      <a:r>
                        <a:rPr lang="lv-LV" sz="1100" dirty="0">
                          <a:effectLst/>
                        </a:rPr>
                        <a:t>Krotes </a:t>
                      </a:r>
                      <a:r>
                        <a:rPr lang="lv-LV" sz="1100" dirty="0" smtClean="0">
                          <a:effectLst/>
                        </a:rPr>
                        <a:t>pamatskola</a:t>
                      </a:r>
                      <a:endParaRPr lang="lv-LV" sz="1100" dirty="0">
                        <a:effectLst/>
                        <a:latin typeface="Calibri"/>
                        <a:ea typeface="Calibri"/>
                        <a:cs typeface="Times New Roman"/>
                      </a:endParaRPr>
                    </a:p>
                  </a:txBody>
                  <a:tcPr marL="48837" marR="48837" marT="0" marB="0" vert="vert270" anchor="b">
                    <a:solidFill>
                      <a:schemeClr val="bg1"/>
                    </a:solidFill>
                  </a:tcPr>
                </a:tc>
                <a:tc>
                  <a:txBody>
                    <a:bodyPr/>
                    <a:lstStyle/>
                    <a:p>
                      <a:pPr marL="71755" marR="71755">
                        <a:lnSpc>
                          <a:spcPct val="115000"/>
                        </a:lnSpc>
                        <a:spcAft>
                          <a:spcPts val="0"/>
                        </a:spcAft>
                      </a:pPr>
                      <a:r>
                        <a:rPr lang="lv-LV" sz="1100" dirty="0">
                          <a:effectLst/>
                        </a:rPr>
                        <a:t>Gramzdas pamatskola</a:t>
                      </a:r>
                      <a:endParaRPr lang="lv-LV" sz="1100" dirty="0">
                        <a:effectLst/>
                        <a:latin typeface="Calibri"/>
                        <a:ea typeface="Calibri"/>
                        <a:cs typeface="Times New Roman"/>
                      </a:endParaRPr>
                    </a:p>
                  </a:txBody>
                  <a:tcPr marL="48837" marR="48837" marT="0" marB="0" vert="vert270" anchor="b">
                    <a:solidFill>
                      <a:schemeClr val="bg1"/>
                    </a:solidFill>
                  </a:tcPr>
                </a:tc>
                <a:tc>
                  <a:txBody>
                    <a:bodyPr/>
                    <a:lstStyle/>
                    <a:p>
                      <a:pPr marL="71755" marR="71755">
                        <a:lnSpc>
                          <a:spcPct val="115000"/>
                        </a:lnSpc>
                        <a:spcAft>
                          <a:spcPts val="0"/>
                        </a:spcAft>
                      </a:pPr>
                      <a:r>
                        <a:rPr lang="lv-LV" sz="1100" dirty="0">
                          <a:effectLst/>
                        </a:rPr>
                        <a:t>Kalētu pamatskola</a:t>
                      </a:r>
                      <a:endParaRPr lang="lv-LV" sz="1100" dirty="0">
                        <a:effectLst/>
                        <a:latin typeface="Calibri"/>
                        <a:ea typeface="Calibri"/>
                        <a:cs typeface="Times New Roman"/>
                      </a:endParaRPr>
                    </a:p>
                  </a:txBody>
                  <a:tcPr marL="48837" marR="48837" marT="0" marB="0" vert="vert270" anchor="b">
                    <a:solidFill>
                      <a:schemeClr val="bg1"/>
                    </a:solidFill>
                  </a:tcPr>
                </a:tc>
                <a:tc>
                  <a:txBody>
                    <a:bodyPr/>
                    <a:lstStyle/>
                    <a:p>
                      <a:pPr marL="71755" marR="71755">
                        <a:lnSpc>
                          <a:spcPct val="115000"/>
                        </a:lnSpc>
                        <a:spcAft>
                          <a:spcPts val="0"/>
                        </a:spcAft>
                      </a:pPr>
                      <a:r>
                        <a:rPr lang="lv-LV" sz="1100" dirty="0">
                          <a:effectLst/>
                        </a:rPr>
                        <a:t>Virgas pamatskola</a:t>
                      </a:r>
                      <a:endParaRPr lang="lv-LV" sz="1100" dirty="0">
                        <a:effectLst/>
                        <a:latin typeface="Calibri"/>
                        <a:ea typeface="Calibri"/>
                        <a:cs typeface="Times New Roman"/>
                      </a:endParaRPr>
                    </a:p>
                  </a:txBody>
                  <a:tcPr marL="48837" marR="48837" marT="0" marB="0" vert="vert270" anchor="b">
                    <a:solidFill>
                      <a:schemeClr val="bg1"/>
                    </a:solidFill>
                  </a:tcPr>
                </a:tc>
                <a:tc>
                  <a:txBody>
                    <a:bodyPr/>
                    <a:lstStyle/>
                    <a:p>
                      <a:pPr marL="71755" marR="71755">
                        <a:lnSpc>
                          <a:spcPct val="115000"/>
                        </a:lnSpc>
                        <a:spcAft>
                          <a:spcPts val="0"/>
                        </a:spcAft>
                      </a:pPr>
                      <a:r>
                        <a:rPr lang="lv-LV" sz="1100" dirty="0">
                          <a:effectLst/>
                        </a:rPr>
                        <a:t>PII Dzirnaviņas</a:t>
                      </a:r>
                      <a:endParaRPr lang="lv-LV" sz="1100" dirty="0">
                        <a:effectLst/>
                        <a:latin typeface="Calibri"/>
                        <a:ea typeface="Calibri"/>
                        <a:cs typeface="Times New Roman"/>
                      </a:endParaRPr>
                    </a:p>
                  </a:txBody>
                  <a:tcPr marL="48837" marR="48837" marT="0" marB="0" vert="vert270" anchor="b">
                    <a:solidFill>
                      <a:schemeClr val="bg1"/>
                    </a:solidFill>
                  </a:tcPr>
                </a:tc>
                <a:tc>
                  <a:txBody>
                    <a:bodyPr/>
                    <a:lstStyle/>
                    <a:p>
                      <a:pPr marL="71755" marR="71755">
                        <a:lnSpc>
                          <a:spcPct val="115000"/>
                        </a:lnSpc>
                        <a:spcAft>
                          <a:spcPts val="0"/>
                        </a:spcAft>
                      </a:pPr>
                      <a:r>
                        <a:rPr lang="lv-LV" sz="1100" dirty="0">
                          <a:effectLst/>
                        </a:rPr>
                        <a:t>Purmsātu </a:t>
                      </a:r>
                      <a:r>
                        <a:rPr lang="lv-LV" sz="1100" dirty="0" smtClean="0">
                          <a:effectLst/>
                        </a:rPr>
                        <a:t>skola </a:t>
                      </a:r>
                      <a:endParaRPr lang="lv-LV" sz="1100" dirty="0">
                        <a:effectLst/>
                        <a:latin typeface="Calibri"/>
                        <a:ea typeface="Calibri"/>
                        <a:cs typeface="Times New Roman"/>
                      </a:endParaRPr>
                    </a:p>
                  </a:txBody>
                  <a:tcPr marL="48837" marR="48837" marT="0" marB="0" vert="vert270">
                    <a:solidFill>
                      <a:schemeClr val="bg1"/>
                    </a:solidFill>
                  </a:tcPr>
                </a:tc>
              </a:tr>
              <a:tr h="191493">
                <a:tc rowSpan="5">
                  <a:txBody>
                    <a:bodyPr/>
                    <a:lstStyle/>
                    <a:p>
                      <a:pPr marL="71755" marR="71755">
                        <a:lnSpc>
                          <a:spcPct val="115000"/>
                        </a:lnSpc>
                        <a:spcAft>
                          <a:spcPts val="0"/>
                        </a:spcAft>
                      </a:pPr>
                      <a:r>
                        <a:rPr lang="lv-LV" sz="1600">
                          <a:effectLst/>
                        </a:rPr>
                        <a:t>Pirmsskolas izglītība</a:t>
                      </a:r>
                      <a:endParaRPr lang="lv-LV" sz="1600" b="1">
                        <a:effectLst/>
                        <a:latin typeface="Calibri"/>
                        <a:ea typeface="Calibri"/>
                        <a:cs typeface="Times New Roman"/>
                      </a:endParaRPr>
                    </a:p>
                  </a:txBody>
                  <a:tcPr marL="48837" marR="48837" marT="0" marB="0" vert="vert270"/>
                </a:tc>
                <a:tc>
                  <a:txBody>
                    <a:bodyPr/>
                    <a:lstStyle/>
                    <a:p>
                      <a:pPr>
                        <a:lnSpc>
                          <a:spcPct val="100000"/>
                        </a:lnSpc>
                        <a:spcAft>
                          <a:spcPts val="0"/>
                        </a:spcAft>
                      </a:pPr>
                      <a:r>
                        <a:rPr lang="lv-LV" sz="1200" dirty="0">
                          <a:effectLst/>
                        </a:rPr>
                        <a:t>Vispārējās pirmsskolas izglītības programma (01011111)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rgbClr val="92D05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rgbClr val="92D05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rgbClr val="92D05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rgbClr val="92D05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rgbClr val="92D05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solidFill>
                      <a:srgbClr val="92D050"/>
                    </a:solidFill>
                  </a:tcPr>
                </a:tc>
              </a:tr>
              <a:tr h="382985">
                <a:tc vMerge="1">
                  <a:txBody>
                    <a:bodyPr/>
                    <a:lstStyle/>
                    <a:p>
                      <a:endParaRPr lang="lv-LV"/>
                    </a:p>
                  </a:txBody>
                  <a:tcPr/>
                </a:tc>
                <a:tc>
                  <a:txBody>
                    <a:bodyPr/>
                    <a:lstStyle/>
                    <a:p>
                      <a:pPr>
                        <a:lnSpc>
                          <a:spcPct val="100000"/>
                        </a:lnSpc>
                        <a:spcAft>
                          <a:spcPts val="0"/>
                        </a:spcAft>
                      </a:pPr>
                      <a:r>
                        <a:rPr lang="lv-LV" sz="1200" dirty="0">
                          <a:effectLst/>
                        </a:rPr>
                        <a:t>Speciālās pirmsskolas izglītības programma izglītojamajiem ar dzirdes traucējumiem (01015211)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tc>
              </a:tr>
              <a:tr h="382985">
                <a:tc vMerge="1">
                  <a:txBody>
                    <a:bodyPr/>
                    <a:lstStyle/>
                    <a:p>
                      <a:endParaRPr lang="lv-LV"/>
                    </a:p>
                  </a:txBody>
                  <a:tcPr/>
                </a:tc>
                <a:tc>
                  <a:txBody>
                    <a:bodyPr/>
                    <a:lstStyle/>
                    <a:p>
                      <a:pPr>
                        <a:lnSpc>
                          <a:spcPct val="100000"/>
                        </a:lnSpc>
                        <a:spcAft>
                          <a:spcPts val="0"/>
                        </a:spcAft>
                      </a:pPr>
                      <a:r>
                        <a:rPr lang="lv-LV" sz="1200" dirty="0">
                          <a:effectLst/>
                        </a:rPr>
                        <a:t>Speciālās pirmsskolas izglītības programma izglītojamajiem ar valodas traucējumiem (01015511)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5</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r>
                        <a:rPr lang="lv-LV" sz="1100" dirty="0" smtClean="0">
                          <a:effectLst/>
                          <a:latin typeface="Calibri"/>
                          <a:ea typeface="Calibri"/>
                          <a:cs typeface="Times New Roman"/>
                        </a:rPr>
                        <a:t>2</a:t>
                      </a:r>
                      <a:endParaRPr lang="lv-LV" sz="1100" dirty="0">
                        <a:effectLst/>
                        <a:latin typeface="Calibri"/>
                        <a:ea typeface="Calibri"/>
                        <a:cs typeface="Times New Roman"/>
                      </a:endParaRPr>
                    </a:p>
                  </a:txBody>
                  <a:tcPr marL="48837" marR="48837" marT="0" marB="0">
                    <a:solidFill>
                      <a:srgbClr val="FFFF00"/>
                    </a:solidFill>
                  </a:tcPr>
                </a:tc>
              </a:tr>
              <a:tr h="382985">
                <a:tc vMerge="1">
                  <a:txBody>
                    <a:bodyPr/>
                    <a:lstStyle/>
                    <a:p>
                      <a:endParaRPr lang="lv-LV"/>
                    </a:p>
                  </a:txBody>
                  <a:tcPr/>
                </a:tc>
                <a:tc>
                  <a:txBody>
                    <a:bodyPr/>
                    <a:lstStyle/>
                    <a:p>
                      <a:pPr>
                        <a:lnSpc>
                          <a:spcPct val="100000"/>
                        </a:lnSpc>
                        <a:spcAft>
                          <a:spcPts val="0"/>
                        </a:spcAft>
                      </a:pPr>
                      <a:r>
                        <a:rPr lang="lv-LV" sz="1200" dirty="0">
                          <a:effectLst/>
                        </a:rPr>
                        <a:t>Speciālās pirmsskolas izglītības programma izglītojamajiem ar jauktiem attīstības traucējumiem (01015611)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marL="0" algn="ctr" defTabSz="914400" rtl="0" eaLnBrk="1" latinLnBrk="0" hangingPunct="1">
                        <a:lnSpc>
                          <a:spcPct val="115000"/>
                        </a:lnSpc>
                        <a:spcAft>
                          <a:spcPts val="1000"/>
                        </a:spcAft>
                      </a:pPr>
                      <a:r>
                        <a:rPr lang="lv-LV" sz="1100" kern="1200" dirty="0" smtClean="0">
                          <a:solidFill>
                            <a:schemeClr val="tx1"/>
                          </a:solidFill>
                          <a:effectLst/>
                          <a:latin typeface="+mn-lt"/>
                          <a:ea typeface="+mn-ea"/>
                          <a:cs typeface="+mn-cs"/>
                        </a:rPr>
                        <a:t>3</a:t>
                      </a:r>
                      <a:endParaRPr lang="lv-LV" sz="1100" kern="1200" dirty="0">
                        <a:solidFill>
                          <a:schemeClr val="tx1"/>
                        </a:solidFill>
                        <a:effectLst/>
                        <a:latin typeface="+mn-lt"/>
                        <a:ea typeface="+mn-ea"/>
                        <a:cs typeface="+mn-cs"/>
                      </a:endParaRPr>
                    </a:p>
                  </a:txBody>
                  <a:tcPr marL="48837" marR="48837" marT="0" marB="0" anchor="ctr">
                    <a:solidFill>
                      <a:srgbClr val="FFFF00"/>
                    </a:solidFill>
                  </a:tcPr>
                </a:tc>
                <a:tc>
                  <a:txBody>
                    <a:bodyPr/>
                    <a:lstStyle/>
                    <a:p>
                      <a:pPr marL="0" algn="ctr" defTabSz="914400" rtl="0" eaLnBrk="1" latinLnBrk="0" hangingPunct="1">
                        <a:lnSpc>
                          <a:spcPct val="115000"/>
                        </a:lnSpc>
                        <a:spcAft>
                          <a:spcPts val="1000"/>
                        </a:spcAft>
                      </a:pPr>
                      <a:r>
                        <a:rPr lang="lv-LV" sz="1100" kern="1200" dirty="0" smtClean="0">
                          <a:solidFill>
                            <a:schemeClr val="tx1"/>
                          </a:solidFill>
                          <a:effectLst/>
                          <a:latin typeface="+mn-lt"/>
                          <a:ea typeface="+mn-ea"/>
                          <a:cs typeface="+mn-cs"/>
                        </a:rPr>
                        <a:t>3</a:t>
                      </a:r>
                      <a:endParaRPr lang="lv-LV" sz="1100" kern="1200" dirty="0">
                        <a:solidFill>
                          <a:schemeClr val="tx1"/>
                        </a:solidFill>
                        <a:effectLst/>
                        <a:latin typeface="+mn-lt"/>
                        <a:ea typeface="+mn-ea"/>
                        <a:cs typeface="+mn-cs"/>
                      </a:endParaRPr>
                    </a:p>
                  </a:txBody>
                  <a:tcPr marL="48837" marR="48837" marT="0" marB="0">
                    <a:solidFill>
                      <a:srgbClr val="FFFF00"/>
                    </a:solidFill>
                  </a:tcPr>
                </a:tc>
              </a:tr>
              <a:tr h="382985">
                <a:tc vMerge="1">
                  <a:txBody>
                    <a:bodyPr/>
                    <a:lstStyle/>
                    <a:p>
                      <a:endParaRPr lang="lv-LV"/>
                    </a:p>
                  </a:txBody>
                  <a:tcPr/>
                </a:tc>
                <a:tc>
                  <a:txBody>
                    <a:bodyPr/>
                    <a:lstStyle/>
                    <a:p>
                      <a:pPr>
                        <a:lnSpc>
                          <a:spcPct val="100000"/>
                        </a:lnSpc>
                        <a:spcAft>
                          <a:spcPts val="0"/>
                        </a:spcAft>
                      </a:pPr>
                      <a:r>
                        <a:rPr lang="lv-LV" sz="1200" dirty="0">
                          <a:effectLst/>
                        </a:rPr>
                        <a:t>Speciālās pirmsskolas izglītības programma izglītojamajiem ar garīgās attīstības traucējumiem (01015811)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a:t>
                      </a:r>
                      <a:endParaRPr lang="lv-LV" sz="1100" dirty="0">
                        <a:effectLst/>
                        <a:latin typeface="Calibri"/>
                        <a:ea typeface="Calibri"/>
                        <a:cs typeface="Times New Roman"/>
                      </a:endParaRPr>
                    </a:p>
                  </a:txBody>
                  <a:tcPr marL="48837" marR="48837" marT="0" marB="0">
                    <a:solidFill>
                      <a:srgbClr val="FFFF00"/>
                    </a:solidFill>
                  </a:tcPr>
                </a:tc>
              </a:tr>
              <a:tr h="191493">
                <a:tc rowSpan="5">
                  <a:txBody>
                    <a:bodyPr/>
                    <a:lstStyle/>
                    <a:p>
                      <a:pPr marL="71755" marR="71755">
                        <a:lnSpc>
                          <a:spcPct val="115000"/>
                        </a:lnSpc>
                        <a:spcAft>
                          <a:spcPts val="0"/>
                        </a:spcAft>
                      </a:pPr>
                      <a:r>
                        <a:rPr lang="lv-LV" sz="1600" dirty="0">
                          <a:effectLst/>
                        </a:rPr>
                        <a:t>Pamatizglītība</a:t>
                      </a:r>
                    </a:p>
                    <a:p>
                      <a:pPr marL="71755" marR="71755">
                        <a:lnSpc>
                          <a:spcPct val="115000"/>
                        </a:lnSpc>
                        <a:spcAft>
                          <a:spcPts val="0"/>
                        </a:spcAft>
                      </a:pPr>
                      <a:r>
                        <a:rPr lang="lv-LV" sz="1600" dirty="0">
                          <a:effectLst/>
                        </a:rPr>
                        <a:t> </a:t>
                      </a:r>
                      <a:endParaRPr lang="lv-LV" sz="1600" b="1" dirty="0">
                        <a:effectLst/>
                        <a:latin typeface="Calibri"/>
                        <a:ea typeface="Calibri"/>
                        <a:cs typeface="Times New Roman"/>
                      </a:endParaRPr>
                    </a:p>
                  </a:txBody>
                  <a:tcPr marL="48837" marR="48837" marT="0" marB="0" vert="vert270"/>
                </a:tc>
                <a:tc>
                  <a:txBody>
                    <a:bodyPr/>
                    <a:lstStyle/>
                    <a:p>
                      <a:pPr>
                        <a:lnSpc>
                          <a:spcPct val="100000"/>
                        </a:lnSpc>
                        <a:spcAft>
                          <a:spcPts val="0"/>
                        </a:spcAft>
                      </a:pPr>
                      <a:r>
                        <a:rPr lang="lv-LV" sz="1200">
                          <a:effectLst/>
                        </a:rPr>
                        <a:t>Pamatizglītības programma (21011111)</a:t>
                      </a:r>
                      <a:endParaRPr lang="lv-LV" sz="120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tx2">
                        <a:lumMod val="20000"/>
                        <a:lumOff val="8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tx2">
                        <a:lumMod val="20000"/>
                        <a:lumOff val="8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tx2">
                        <a:lumMod val="20000"/>
                        <a:lumOff val="8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tx2">
                        <a:lumMod val="20000"/>
                        <a:lumOff val="8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tx2">
                        <a:lumMod val="20000"/>
                        <a:lumOff val="8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solidFill>
                      <a:schemeClr val="bg1"/>
                    </a:solidFill>
                  </a:tcPr>
                </a:tc>
              </a:tr>
              <a:tr h="382985">
                <a:tc vMerge="1">
                  <a:txBody>
                    <a:bodyPr/>
                    <a:lstStyle/>
                    <a:p>
                      <a:endParaRPr lang="lv-LV"/>
                    </a:p>
                  </a:txBody>
                  <a:tcPr/>
                </a:tc>
                <a:tc>
                  <a:txBody>
                    <a:bodyPr/>
                    <a:lstStyle/>
                    <a:p>
                      <a:pPr>
                        <a:lnSpc>
                          <a:spcPct val="100000"/>
                        </a:lnSpc>
                        <a:spcAft>
                          <a:spcPts val="0"/>
                        </a:spcAft>
                      </a:pPr>
                      <a:r>
                        <a:rPr lang="lv-LV" sz="1200">
                          <a:effectLst/>
                        </a:rPr>
                        <a:t>Speciālās pamatizglītības programma izglītojamajiem ar mācīšanās traucējumiem (21015611)</a:t>
                      </a:r>
                      <a:endParaRPr lang="lv-LV" sz="1200">
                        <a:effectLst/>
                        <a:latin typeface="Calibri"/>
                        <a:ea typeface="Calibri"/>
                        <a:cs typeface="Times New Roman"/>
                      </a:endParaRPr>
                    </a:p>
                  </a:txBody>
                  <a:tcPr marL="48837" marR="48837" marT="0" marB="0"/>
                </a:tc>
                <a:tc>
                  <a:txBody>
                    <a:bodyPr/>
                    <a:lstStyle/>
                    <a:p>
                      <a:pPr algn="ctr">
                        <a:lnSpc>
                          <a:spcPct val="115000"/>
                        </a:lnSpc>
                        <a:spcAft>
                          <a:spcPts val="1000"/>
                        </a:spcAft>
                      </a:pPr>
                      <a:r>
                        <a:rPr lang="lv-LV" sz="1100" dirty="0" smtClean="0">
                          <a:effectLst/>
                          <a:latin typeface="Calibri"/>
                          <a:ea typeface="Calibri"/>
                          <a:cs typeface="Times New Roman"/>
                        </a:rPr>
                        <a:t>20</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r>
                        <a:rPr lang="lv-LV" sz="1100" dirty="0" smtClean="0">
                          <a:effectLst/>
                          <a:latin typeface="Calibri"/>
                          <a:ea typeface="Calibri"/>
                          <a:cs typeface="Times New Roman"/>
                        </a:rPr>
                        <a:t>7</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r>
                        <a:rPr lang="lv-LV" sz="1100" dirty="0" smtClean="0">
                          <a:effectLst/>
                          <a:latin typeface="Calibri"/>
                          <a:ea typeface="Calibri"/>
                          <a:cs typeface="Times New Roman"/>
                        </a:rPr>
                        <a:t>9</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r>
                        <a:rPr lang="lv-LV" sz="1100" dirty="0" smtClean="0">
                          <a:effectLst/>
                          <a:latin typeface="Calibri"/>
                          <a:ea typeface="Calibri"/>
                          <a:cs typeface="Times New Roman"/>
                        </a:rPr>
                        <a:t>4</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tc>
              </a:tr>
              <a:tr h="382985">
                <a:tc vMerge="1">
                  <a:txBody>
                    <a:bodyPr/>
                    <a:lstStyle/>
                    <a:p>
                      <a:endParaRPr lang="lv-LV"/>
                    </a:p>
                  </a:txBody>
                  <a:tcPr/>
                </a:tc>
                <a:tc>
                  <a:txBody>
                    <a:bodyPr/>
                    <a:lstStyle/>
                    <a:p>
                      <a:pPr>
                        <a:lnSpc>
                          <a:spcPct val="100000"/>
                        </a:lnSpc>
                        <a:spcAft>
                          <a:spcPts val="0"/>
                        </a:spcAft>
                      </a:pPr>
                      <a:r>
                        <a:rPr lang="lv-LV" sz="1200">
                          <a:effectLst/>
                        </a:rPr>
                        <a:t>Speciālās pamatizglītības programma izglītojamajiem ar valodas traucējumiem (21015511)</a:t>
                      </a:r>
                      <a:endParaRPr lang="lv-LV" sz="1200">
                        <a:effectLst/>
                        <a:latin typeface="Calibri"/>
                        <a:ea typeface="Calibri"/>
                        <a:cs typeface="Times New Roman"/>
                      </a:endParaRPr>
                    </a:p>
                  </a:txBody>
                  <a:tcPr marL="48837" marR="48837" marT="0" marB="0"/>
                </a:tc>
                <a:tc>
                  <a:txBody>
                    <a:bodyPr/>
                    <a:lstStyle/>
                    <a:p>
                      <a:pPr algn="ctr">
                        <a:lnSpc>
                          <a:spcPct val="115000"/>
                        </a:lnSpc>
                        <a:spcAft>
                          <a:spcPts val="1000"/>
                        </a:spcAft>
                      </a:pPr>
                      <a:r>
                        <a:rPr lang="lv-LV" sz="1100" dirty="0" smtClean="0">
                          <a:effectLst/>
                          <a:latin typeface="Calibri"/>
                          <a:ea typeface="Calibri"/>
                          <a:cs typeface="Times New Roman"/>
                        </a:rPr>
                        <a:t>3</a:t>
                      </a:r>
                      <a:endParaRPr lang="lv-LV" sz="1100" dirty="0">
                        <a:effectLst/>
                        <a:latin typeface="Calibri"/>
                        <a:ea typeface="Calibri"/>
                        <a:cs typeface="Times New Roman"/>
                      </a:endParaRPr>
                    </a:p>
                  </a:txBody>
                  <a:tcPr marL="48837" marR="48837" marT="0" marB="0" anchor="ctr">
                    <a:solidFill>
                      <a:srgbClr val="FFFF00"/>
                    </a:solidFill>
                  </a:tcP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tc>
              </a:tr>
              <a:tr h="382985">
                <a:tc vMerge="1">
                  <a:txBody>
                    <a:bodyPr/>
                    <a:lstStyle/>
                    <a:p>
                      <a:endParaRPr lang="lv-LV"/>
                    </a:p>
                  </a:txBody>
                  <a:tcPr/>
                </a:tc>
                <a:tc>
                  <a:txBody>
                    <a:bodyPr/>
                    <a:lstStyle/>
                    <a:p>
                      <a:pPr>
                        <a:lnSpc>
                          <a:spcPct val="100000"/>
                        </a:lnSpc>
                        <a:spcAft>
                          <a:spcPts val="0"/>
                        </a:spcAft>
                      </a:pPr>
                      <a:r>
                        <a:rPr lang="lv-LV" sz="1200">
                          <a:effectLst/>
                        </a:rPr>
                        <a:t>Speciālās pamatizglītības programma izglītojamajiem ar garīgās attīstības traucējumiem (21015811)</a:t>
                      </a:r>
                      <a:endParaRPr lang="lv-LV" sz="120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3</a:t>
                      </a:r>
                      <a:endParaRPr lang="lv-LV" sz="1100" dirty="0">
                        <a:effectLst/>
                        <a:latin typeface="Calibri"/>
                        <a:ea typeface="Calibri"/>
                        <a:cs typeface="Times New Roman"/>
                      </a:endParaRPr>
                    </a:p>
                  </a:txBody>
                  <a:tcPr marL="48837" marR="48837" marT="0" marB="0" anchor="ctr">
                    <a:solidFill>
                      <a:srgbClr val="FFC000"/>
                    </a:solidFill>
                  </a:tcP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33</a:t>
                      </a:r>
                      <a:endParaRPr lang="lv-LV" sz="1100" dirty="0">
                        <a:effectLst/>
                        <a:latin typeface="Calibri"/>
                        <a:ea typeface="Calibri"/>
                        <a:cs typeface="Times New Roman"/>
                      </a:endParaRPr>
                    </a:p>
                  </a:txBody>
                  <a:tcPr marL="48837" marR="48837" marT="0" marB="0">
                    <a:solidFill>
                      <a:srgbClr val="FFFF00"/>
                    </a:solidFill>
                  </a:tcPr>
                </a:tc>
              </a:tr>
              <a:tr h="517030">
                <a:tc vMerge="1">
                  <a:txBody>
                    <a:bodyPr/>
                    <a:lstStyle/>
                    <a:p>
                      <a:endParaRPr lang="lv-LV"/>
                    </a:p>
                  </a:txBody>
                  <a:tcPr/>
                </a:tc>
                <a:tc>
                  <a:txBody>
                    <a:bodyPr/>
                    <a:lstStyle/>
                    <a:p>
                      <a:pPr>
                        <a:lnSpc>
                          <a:spcPct val="100000"/>
                        </a:lnSpc>
                        <a:spcAft>
                          <a:spcPts val="0"/>
                        </a:spcAft>
                      </a:pPr>
                      <a:r>
                        <a:rPr lang="lv-LV" sz="1100" dirty="0">
                          <a:effectLst/>
                        </a:rPr>
                        <a:t>Speciālās pamatizglītības programma izglītojamajiem ar smagiem garīgās attīstības traucējumiem vai vairākiem smagiem attīstības traucējumiem (21015911)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a:t>
                      </a:r>
                      <a:endParaRPr lang="lv-LV" sz="1100" dirty="0">
                        <a:effectLst/>
                        <a:latin typeface="Calibri"/>
                        <a:ea typeface="Calibri"/>
                        <a:cs typeface="Times New Roman"/>
                      </a:endParaRPr>
                    </a:p>
                  </a:txBody>
                  <a:tcPr marL="48837" marR="48837" marT="0" marB="0" anchor="ctr">
                    <a:solidFill>
                      <a:srgbClr val="FFC000"/>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17</a:t>
                      </a:r>
                      <a:endParaRPr lang="lv-LV" sz="1100" dirty="0">
                        <a:effectLst/>
                        <a:latin typeface="Calibri"/>
                        <a:ea typeface="Calibri"/>
                        <a:cs typeface="Times New Roman"/>
                      </a:endParaRPr>
                    </a:p>
                  </a:txBody>
                  <a:tcPr marL="48837" marR="48837" marT="0" marB="0">
                    <a:solidFill>
                      <a:srgbClr val="FFFF00"/>
                    </a:solidFill>
                  </a:tcPr>
                </a:tc>
              </a:tr>
              <a:tr h="382985">
                <a:tc rowSpan="2">
                  <a:txBody>
                    <a:bodyPr/>
                    <a:lstStyle/>
                    <a:p>
                      <a:pPr marL="71755" marR="71755">
                        <a:lnSpc>
                          <a:spcPct val="115000"/>
                        </a:lnSpc>
                        <a:spcAft>
                          <a:spcPts val="0"/>
                        </a:spcAft>
                      </a:pPr>
                      <a:r>
                        <a:rPr lang="lv-LV" sz="1600">
                          <a:effectLst/>
                        </a:rPr>
                        <a:t>Vidējā izglītība</a:t>
                      </a:r>
                      <a:endParaRPr lang="lv-LV" sz="1600" b="1">
                        <a:effectLst/>
                        <a:latin typeface="Calibri"/>
                        <a:ea typeface="Calibri"/>
                        <a:cs typeface="Times New Roman"/>
                      </a:endParaRPr>
                    </a:p>
                  </a:txBody>
                  <a:tcPr marL="48837" marR="48837" marT="0" marB="0" vert="vert270"/>
                </a:tc>
                <a:tc>
                  <a:txBody>
                    <a:bodyPr/>
                    <a:lstStyle/>
                    <a:p>
                      <a:pPr>
                        <a:lnSpc>
                          <a:spcPct val="100000"/>
                        </a:lnSpc>
                        <a:spcAft>
                          <a:spcPts val="0"/>
                        </a:spcAft>
                      </a:pPr>
                      <a:r>
                        <a:rPr lang="lv-LV" sz="1200" dirty="0">
                          <a:effectLst/>
                        </a:rPr>
                        <a:t>Vispārējās vidējās izglītības vispārizglītojošā virziena programmas (31011011)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r>
                        <a:rPr lang="lv-LV" sz="1100" dirty="0" smtClean="0">
                          <a:effectLst/>
                          <a:latin typeface="Calibri"/>
                          <a:ea typeface="Calibri"/>
                          <a:cs typeface="Times New Roman"/>
                        </a:rPr>
                        <a:t>27</a:t>
                      </a:r>
                      <a:endParaRPr lang="lv-LV" sz="1100" dirty="0">
                        <a:effectLst/>
                        <a:latin typeface="Calibri"/>
                        <a:ea typeface="Calibri"/>
                        <a:cs typeface="Times New Roman"/>
                      </a:endParaRPr>
                    </a:p>
                  </a:txBody>
                  <a:tcPr marL="48837" marR="48837" marT="0" marB="0" anchor="ctr">
                    <a:solidFill>
                      <a:schemeClr val="bg2">
                        <a:lumMod val="50000"/>
                      </a:schemeClr>
                    </a:solidFill>
                  </a:tcP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tc>
              </a:tr>
              <a:tr h="382985">
                <a:tc vMerge="1">
                  <a:txBody>
                    <a:bodyPr/>
                    <a:lstStyle/>
                    <a:p>
                      <a:endParaRPr lang="lv-LV"/>
                    </a:p>
                  </a:txBody>
                  <a:tcPr/>
                </a:tc>
                <a:tc>
                  <a:txBody>
                    <a:bodyPr/>
                    <a:lstStyle/>
                    <a:p>
                      <a:pPr>
                        <a:lnSpc>
                          <a:spcPct val="100000"/>
                        </a:lnSpc>
                        <a:spcAft>
                          <a:spcPts val="0"/>
                        </a:spcAft>
                      </a:pPr>
                      <a:r>
                        <a:rPr lang="lv-LV" sz="1200" dirty="0">
                          <a:effectLst/>
                        </a:rPr>
                        <a:t>Vispārējās vidējās izglītības profesionāli orientētā virziena programma (31014011)</a:t>
                      </a:r>
                      <a:endParaRPr lang="lv-LV" sz="1200" dirty="0">
                        <a:effectLst/>
                        <a:latin typeface="Calibri"/>
                        <a:ea typeface="Calibri"/>
                        <a:cs typeface="Times New Roman"/>
                      </a:endParaRPr>
                    </a:p>
                  </a:txBody>
                  <a:tcPr marL="48837" marR="48837" marT="0" marB="0"/>
                </a:tc>
                <a:tc>
                  <a:txBody>
                    <a:bodyPr/>
                    <a:lstStyle/>
                    <a:p>
                      <a:pPr algn="ctr">
                        <a:lnSpc>
                          <a:spcPct val="115000"/>
                        </a:lnSpc>
                        <a:spcAft>
                          <a:spcPts val="1000"/>
                        </a:spcAft>
                      </a:pPr>
                      <a:r>
                        <a:rPr lang="lv-LV" sz="1100" dirty="0" smtClean="0">
                          <a:effectLst/>
                          <a:latin typeface="Calibri"/>
                          <a:ea typeface="Calibri"/>
                          <a:cs typeface="Times New Roman"/>
                        </a:rPr>
                        <a:t>19</a:t>
                      </a:r>
                      <a:endParaRPr lang="lv-LV" sz="1100" dirty="0">
                        <a:effectLst/>
                        <a:latin typeface="Calibri"/>
                        <a:ea typeface="Calibri"/>
                        <a:cs typeface="Times New Roman"/>
                      </a:endParaRPr>
                    </a:p>
                  </a:txBody>
                  <a:tcPr marL="48837" marR="48837" marT="0" marB="0" anchor="ctr">
                    <a:solidFill>
                      <a:schemeClr val="bg2">
                        <a:lumMod val="50000"/>
                      </a:schemeClr>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tc>
              </a:tr>
              <a:tr h="273717">
                <a:tc rowSpan="2">
                  <a:txBody>
                    <a:bodyPr/>
                    <a:lstStyle/>
                    <a:p>
                      <a:pPr marL="71755" marR="71755">
                        <a:lnSpc>
                          <a:spcPct val="115000"/>
                        </a:lnSpc>
                        <a:spcAft>
                          <a:spcPts val="0"/>
                        </a:spcAft>
                      </a:pPr>
                      <a:r>
                        <a:rPr lang="lv-LV" sz="1100" b="0" dirty="0" smtClean="0">
                          <a:effectLst/>
                          <a:latin typeface="+mn-lt"/>
                          <a:ea typeface="+mn-ea"/>
                          <a:cs typeface="+mn-cs"/>
                        </a:rPr>
                        <a:t>Profesionālā</a:t>
                      </a:r>
                      <a:r>
                        <a:rPr lang="lv-LV" sz="1100" b="0" baseline="0" dirty="0" smtClean="0">
                          <a:effectLst/>
                          <a:latin typeface="+mn-lt"/>
                          <a:ea typeface="+mn-ea"/>
                          <a:cs typeface="+mn-cs"/>
                        </a:rPr>
                        <a:t> </a:t>
                      </a:r>
                      <a:r>
                        <a:rPr lang="lv-LV" sz="1100" b="0" baseline="0" dirty="0" err="1" smtClean="0">
                          <a:effectLst/>
                          <a:latin typeface="+mn-lt"/>
                          <a:ea typeface="+mn-ea"/>
                          <a:cs typeface="+mn-cs"/>
                        </a:rPr>
                        <a:t>pamatizgļītība</a:t>
                      </a:r>
                      <a:endParaRPr lang="lv-LV" sz="1600" b="1" dirty="0">
                        <a:effectLst/>
                        <a:latin typeface="Calibri"/>
                        <a:ea typeface="Calibri"/>
                        <a:cs typeface="Times New Roman"/>
                      </a:endParaRPr>
                    </a:p>
                  </a:txBody>
                  <a:tcPr marL="48837" marR="48837" marT="0" marB="0" vert="vert270">
                    <a:solidFill>
                      <a:schemeClr val="bg1"/>
                    </a:solidFill>
                  </a:tcPr>
                </a:tc>
                <a:tc>
                  <a:txBody>
                    <a:bodyPr/>
                    <a:lstStyle/>
                    <a:p>
                      <a:pPr>
                        <a:lnSpc>
                          <a:spcPct val="100000"/>
                        </a:lnSpc>
                        <a:spcAft>
                          <a:spcPts val="0"/>
                        </a:spcAft>
                      </a:pPr>
                      <a:r>
                        <a:rPr lang="lv-LV" sz="1200" dirty="0">
                          <a:effectLst/>
                        </a:rPr>
                        <a:t>Kokizstrādājumu izgatavošana (2254304)</a:t>
                      </a:r>
                      <a:endParaRPr lang="lv-LV" sz="12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solidFill>
                      <a:schemeClr val="bg1"/>
                    </a:solidFill>
                  </a:tcPr>
                </a:tc>
                <a:tc>
                  <a:txBody>
                    <a:bodyPr/>
                    <a:lstStyle/>
                    <a:p>
                      <a:pPr algn="ctr">
                        <a:lnSpc>
                          <a:spcPct val="115000"/>
                        </a:lnSpc>
                        <a:spcAft>
                          <a:spcPts val="1000"/>
                        </a:spcAft>
                      </a:pPr>
                      <a:r>
                        <a:rPr lang="lv-LV" sz="1100" dirty="0" smtClean="0">
                          <a:effectLst/>
                          <a:latin typeface="Calibri"/>
                          <a:ea typeface="Calibri"/>
                          <a:cs typeface="Times New Roman"/>
                        </a:rPr>
                        <a:t>8</a:t>
                      </a:r>
                      <a:endParaRPr lang="lv-LV" sz="1100" dirty="0">
                        <a:effectLst/>
                        <a:latin typeface="Calibri"/>
                        <a:ea typeface="Calibri"/>
                        <a:cs typeface="Times New Roman"/>
                      </a:endParaRPr>
                    </a:p>
                  </a:txBody>
                  <a:tcPr marL="48837" marR="48837" marT="0" marB="0">
                    <a:solidFill>
                      <a:srgbClr val="FFFF00"/>
                    </a:solidFill>
                  </a:tcPr>
                </a:tc>
              </a:tr>
              <a:tr h="392790">
                <a:tc vMerge="1">
                  <a:txBody>
                    <a:bodyPr/>
                    <a:lstStyle/>
                    <a:p>
                      <a:endParaRPr lang="lv-LV"/>
                    </a:p>
                  </a:txBody>
                  <a:tcPr/>
                </a:tc>
                <a:tc>
                  <a:txBody>
                    <a:bodyPr/>
                    <a:lstStyle/>
                    <a:p>
                      <a:pPr>
                        <a:lnSpc>
                          <a:spcPct val="100000"/>
                        </a:lnSpc>
                        <a:spcAft>
                          <a:spcPts val="0"/>
                        </a:spcAft>
                      </a:pPr>
                      <a:r>
                        <a:rPr lang="lv-LV" sz="1200" dirty="0">
                          <a:effectLst/>
                        </a:rPr>
                        <a:t>Ēdināšanas pakalpojumi (22811021)</a:t>
                      </a:r>
                      <a:endParaRPr lang="lv-LV" sz="12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endParaRPr lang="lv-LV" sz="1100" dirty="0">
                        <a:effectLst/>
                        <a:latin typeface="Calibri"/>
                        <a:ea typeface="Calibri"/>
                        <a:cs typeface="Times New Roman"/>
                      </a:endParaRPr>
                    </a:p>
                  </a:txBody>
                  <a:tcPr marL="48837" marR="48837" marT="0" marB="0" anchor="ctr"/>
                </a:tc>
                <a:tc>
                  <a:txBody>
                    <a:bodyPr/>
                    <a:lstStyle/>
                    <a:p>
                      <a:pPr algn="ctr">
                        <a:lnSpc>
                          <a:spcPct val="115000"/>
                        </a:lnSpc>
                        <a:spcAft>
                          <a:spcPts val="1000"/>
                        </a:spcAft>
                      </a:pPr>
                      <a:r>
                        <a:rPr lang="lv-LV" sz="1100" dirty="0" smtClean="0">
                          <a:effectLst/>
                          <a:latin typeface="Calibri"/>
                          <a:ea typeface="Calibri"/>
                          <a:cs typeface="Times New Roman"/>
                        </a:rPr>
                        <a:t>6</a:t>
                      </a:r>
                      <a:endParaRPr lang="lv-LV" sz="1100" dirty="0">
                        <a:effectLst/>
                        <a:latin typeface="Calibri"/>
                        <a:ea typeface="Calibri"/>
                        <a:cs typeface="Times New Roman"/>
                      </a:endParaRPr>
                    </a:p>
                  </a:txBody>
                  <a:tcPr marL="48837" marR="48837" marT="0" marB="0">
                    <a:solidFill>
                      <a:srgbClr val="FFFF00"/>
                    </a:solidFill>
                  </a:tcPr>
                </a:tc>
              </a:tr>
            </a:tbl>
          </a:graphicData>
        </a:graphic>
      </p:graphicFrame>
    </p:spTree>
    <p:extLst>
      <p:ext uri="{BB962C8B-B14F-4D97-AF65-F5344CB8AC3E}">
        <p14:creationId xmlns:p14="http://schemas.microsoft.com/office/powerpoint/2010/main" val="3648476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5364088" y="548680"/>
            <a:ext cx="3779912" cy="3843779"/>
          </a:xfrm>
        </p:spPr>
        <p:txBody>
          <a:bodyPr>
            <a:normAutofit fontScale="77500" lnSpcReduction="20000"/>
          </a:bodyPr>
          <a:lstStyle/>
          <a:p>
            <a:pPr lvl="0"/>
            <a:r>
              <a:rPr lang="lv-LV" i="1" dirty="0"/>
              <a:t>Pēc vajadzības izglītības iestādēs tiek nodrošināta atbalsta personāla (pedagoga, psihologa, sociālā pedagoga, pedagoga palīga, speciālās izglītības pedagoga, </a:t>
            </a:r>
            <a:r>
              <a:rPr lang="lv-LV" i="1" dirty="0" err="1"/>
              <a:t>surdotulka</a:t>
            </a:r>
            <a:r>
              <a:rPr lang="lv-LV" i="1" dirty="0"/>
              <a:t>, asistenta, logopēda, </a:t>
            </a:r>
            <a:r>
              <a:rPr lang="lv-LV" i="1" dirty="0" err="1"/>
              <a:t>ergoterapeita</a:t>
            </a:r>
            <a:r>
              <a:rPr lang="lv-LV" i="1" dirty="0"/>
              <a:t> u.c.) pieejamība </a:t>
            </a:r>
            <a:endParaRPr lang="lv-LV" dirty="0"/>
          </a:p>
        </p:txBody>
      </p:sp>
      <p:pic>
        <p:nvPicPr>
          <p:cNvPr id="1026" name="Picture 2" descr="http://site-550587.mozfiles.com/files/550587/pumpurs_mmax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5004000" cy="34575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266" y="4005064"/>
            <a:ext cx="8784976" cy="3046988"/>
          </a:xfrm>
          <a:prstGeom prst="rect">
            <a:avLst/>
          </a:prstGeom>
          <a:noFill/>
        </p:spPr>
        <p:txBody>
          <a:bodyPr wrap="square" rtlCol="0">
            <a:spAutoFit/>
          </a:bodyPr>
          <a:lstStyle/>
          <a:p>
            <a:pPr marL="285750" lvl="0" indent="-285750">
              <a:buFont typeface="Arial" panose="020B0604020202020204" pitchFamily="34" charset="0"/>
              <a:buChar char="•"/>
            </a:pPr>
            <a:r>
              <a:rPr lang="lv-LV" sz="2400" i="1" dirty="0"/>
              <a:t>Tiek plānota un īstenota  pedagogu un atbalsta personāla kompetenču pilnveide darbam ar PMP izglītojamiem un izglītojamiem ar speciālām vajadzībām. </a:t>
            </a:r>
            <a:endParaRPr lang="lv-LV" sz="2400" i="1" dirty="0" smtClean="0"/>
          </a:p>
          <a:p>
            <a:pPr marL="285750" lvl="0" indent="-285750">
              <a:buFont typeface="Arial" panose="020B0604020202020204" pitchFamily="34" charset="0"/>
              <a:buChar char="•"/>
            </a:pPr>
            <a:r>
              <a:rPr lang="lv-LV" sz="2400" dirty="0" smtClean="0"/>
              <a:t>Finansējums </a:t>
            </a:r>
            <a:r>
              <a:rPr lang="lv-LV" sz="2400" dirty="0"/>
              <a:t>1.semestrim - 5242 </a:t>
            </a:r>
            <a:r>
              <a:rPr lang="lv-LV" sz="2400" dirty="0" smtClean="0"/>
              <a:t>euro</a:t>
            </a:r>
          </a:p>
          <a:p>
            <a:pPr marL="285750" lvl="0" indent="-285750">
              <a:buFont typeface="Arial" panose="020B0604020202020204" pitchFamily="34" charset="0"/>
              <a:buChar char="•"/>
            </a:pPr>
            <a:r>
              <a:rPr lang="lv-LV" sz="2400" i="1" dirty="0" smtClean="0"/>
              <a:t>Būs</a:t>
            </a:r>
            <a:r>
              <a:rPr lang="en-US" sz="2400" i="1" dirty="0" smtClean="0"/>
              <a:t>  </a:t>
            </a:r>
            <a:r>
              <a:rPr lang="en-US" sz="2400" i="1" dirty="0" err="1"/>
              <a:t>finansējums</a:t>
            </a:r>
            <a:r>
              <a:rPr lang="en-US" sz="2400" i="1" dirty="0"/>
              <a:t> </a:t>
            </a:r>
            <a:r>
              <a:rPr lang="en-US" sz="2400" i="1" dirty="0" err="1"/>
              <a:t>jaunatnes</a:t>
            </a:r>
            <a:r>
              <a:rPr lang="en-US" sz="2400" i="1" dirty="0"/>
              <a:t> </a:t>
            </a:r>
            <a:r>
              <a:rPr lang="en-US" sz="2400" i="1" dirty="0" err="1"/>
              <a:t>organizācijām</a:t>
            </a:r>
            <a:r>
              <a:rPr lang="en-US" sz="2400" i="1" dirty="0"/>
              <a:t> un </a:t>
            </a:r>
            <a:r>
              <a:rPr lang="en-US" sz="2400" i="1" dirty="0" err="1"/>
              <a:t>biedrībām</a:t>
            </a:r>
            <a:r>
              <a:rPr lang="en-US" sz="2400" i="1" dirty="0"/>
              <a:t> </a:t>
            </a:r>
            <a:r>
              <a:rPr lang="en-US" sz="2400" i="1" dirty="0" err="1"/>
              <a:t>vai</a:t>
            </a:r>
            <a:r>
              <a:rPr lang="en-US" sz="2400" i="1" dirty="0"/>
              <a:t> </a:t>
            </a:r>
            <a:r>
              <a:rPr lang="en-US" sz="2400" i="1" dirty="0" err="1"/>
              <a:t>nodibinājumiem</a:t>
            </a:r>
            <a:r>
              <a:rPr lang="en-US" sz="2400" i="1" dirty="0"/>
              <a:t>, </a:t>
            </a:r>
            <a:r>
              <a:rPr lang="en-US" sz="2400" i="1" dirty="0" err="1"/>
              <a:t>kas</a:t>
            </a:r>
            <a:r>
              <a:rPr lang="en-US" sz="2400" i="1" dirty="0"/>
              <a:t> </a:t>
            </a:r>
            <a:r>
              <a:rPr lang="en-US" sz="2400" i="1" dirty="0" err="1"/>
              <a:t>veic</a:t>
            </a:r>
            <a:r>
              <a:rPr lang="en-US" sz="2400" i="1" dirty="0"/>
              <a:t> </a:t>
            </a:r>
            <a:r>
              <a:rPr lang="en-US" sz="2400" i="1" dirty="0" err="1"/>
              <a:t>darbu</a:t>
            </a:r>
            <a:r>
              <a:rPr lang="en-US" sz="2400" i="1" dirty="0"/>
              <a:t> </a:t>
            </a:r>
            <a:r>
              <a:rPr lang="en-US" sz="2400" i="1" dirty="0" err="1"/>
              <a:t>ar</a:t>
            </a:r>
            <a:r>
              <a:rPr lang="en-US" sz="2400" i="1" dirty="0"/>
              <a:t> </a:t>
            </a:r>
            <a:r>
              <a:rPr lang="en-US" sz="2400" i="1" dirty="0" err="1"/>
              <a:t>jaunatni</a:t>
            </a:r>
            <a:r>
              <a:rPr lang="lv-LV" sz="2400" i="1" dirty="0"/>
              <a:t> – projektu konkurss pašvaldībā</a:t>
            </a:r>
            <a:endParaRPr lang="lv-LV" sz="2400" dirty="0"/>
          </a:p>
          <a:p>
            <a:endParaRPr lang="lv-LV" sz="2400" dirty="0"/>
          </a:p>
        </p:txBody>
      </p:sp>
    </p:spTree>
    <p:extLst>
      <p:ext uri="{BB962C8B-B14F-4D97-AF65-F5344CB8AC3E}">
        <p14:creationId xmlns:p14="http://schemas.microsoft.com/office/powerpoint/2010/main" val="2384975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0" y="274638"/>
            <a:ext cx="9144000" cy="1143000"/>
          </a:xfrm>
        </p:spPr>
        <p:txBody>
          <a:bodyPr>
            <a:normAutofit fontScale="90000"/>
          </a:bodyPr>
          <a:lstStyle/>
          <a:p>
            <a:r>
              <a:rPr lang="lv-LV" b="1" dirty="0"/>
              <a:t>Atbalsts izglītojamo individuālo kompetenču attīstībai</a:t>
            </a:r>
            <a:endParaRPr lang="lv-LV"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075240" cy="436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aisnstūris 2"/>
          <p:cNvSpPr/>
          <p:nvPr/>
        </p:nvSpPr>
        <p:spPr>
          <a:xfrm>
            <a:off x="179512" y="5938088"/>
            <a:ext cx="8964488" cy="954107"/>
          </a:xfrm>
          <a:prstGeom prst="rect">
            <a:avLst/>
          </a:prstGeom>
        </p:spPr>
        <p:txBody>
          <a:bodyPr wrap="square">
            <a:spAutoFit/>
          </a:bodyPr>
          <a:lstStyle/>
          <a:p>
            <a:r>
              <a:rPr lang="lv-LV" sz="2800" dirty="0"/>
              <a:t>Finansējums 2 mācību gadiem – 39 000 Euro</a:t>
            </a:r>
          </a:p>
          <a:p>
            <a:r>
              <a:rPr lang="lv-LV" sz="2800" dirty="0"/>
              <a:t>Tikai Priekules vidusskola, Krotes Kronvalda Ata pamatskola   </a:t>
            </a:r>
            <a:endParaRPr lang="lv-LV" sz="2800" dirty="0"/>
          </a:p>
        </p:txBody>
      </p:sp>
    </p:spTree>
    <p:extLst>
      <p:ext uri="{BB962C8B-B14F-4D97-AF65-F5344CB8AC3E}">
        <p14:creationId xmlns:p14="http://schemas.microsoft.com/office/powerpoint/2010/main" val="105967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a:t>Latvijas skolas </a:t>
            </a:r>
            <a:r>
              <a:rPr lang="lv-LV" b="1" dirty="0" smtClean="0"/>
              <a:t>soma</a:t>
            </a:r>
            <a:endParaRPr lang="lv-LV" dirty="0"/>
          </a:p>
        </p:txBody>
      </p:sp>
      <p:sp>
        <p:nvSpPr>
          <p:cNvPr id="3" name="Satura vietturis 2"/>
          <p:cNvSpPr>
            <a:spLocks noGrp="1"/>
          </p:cNvSpPr>
          <p:nvPr>
            <p:ph idx="1"/>
          </p:nvPr>
        </p:nvSpPr>
        <p:spPr/>
        <p:txBody>
          <a:bodyPr>
            <a:normAutofit lnSpcReduction="10000"/>
          </a:bodyPr>
          <a:lstStyle/>
          <a:p>
            <a:pPr marL="0" indent="0">
              <a:buNone/>
            </a:pPr>
            <a:r>
              <a:rPr lang="lv-LV" dirty="0"/>
              <a:t>Programmai „Latvijas skolas soma” piešķirtais finansējums tiks izmantots:</a:t>
            </a:r>
          </a:p>
          <a:p>
            <a:r>
              <a:rPr lang="lv-LV" dirty="0"/>
              <a:t>kultūras un mākslas norišu, novadpētniecības un dabas objektu apmeklējumiem mācību procesa ietvaros, sedzot ieejas biļešu, dalības maksu, transporta pakalpojumu utt. izmaksas</a:t>
            </a:r>
          </a:p>
          <a:p>
            <a:r>
              <a:rPr lang="lv-LV" dirty="0"/>
              <a:t>izglītības iestādēs notiekošo viesizrāžu un profesionālo radošo projektu, izrāžu, </a:t>
            </a:r>
            <a:r>
              <a:rPr lang="lv-LV" dirty="0" err="1"/>
              <a:t>performanču</a:t>
            </a:r>
            <a:r>
              <a:rPr lang="lv-LV" dirty="0"/>
              <a:t>, darbnīcu utt. norišu izmaksām.</a:t>
            </a:r>
          </a:p>
          <a:p>
            <a:endParaRPr lang="lv-LV" dirty="0"/>
          </a:p>
        </p:txBody>
      </p:sp>
    </p:spTree>
    <p:extLst>
      <p:ext uri="{BB962C8B-B14F-4D97-AF65-F5344CB8AC3E}">
        <p14:creationId xmlns:p14="http://schemas.microsoft.com/office/powerpoint/2010/main" val="240972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err="1" smtClean="0"/>
              <a:t>Erasmus</a:t>
            </a:r>
            <a:r>
              <a:rPr lang="lv-LV" dirty="0" smtClean="0"/>
              <a:t> +</a:t>
            </a:r>
            <a:endParaRPr lang="lv-LV" dirty="0"/>
          </a:p>
        </p:txBody>
      </p:sp>
      <p:sp>
        <p:nvSpPr>
          <p:cNvPr id="3" name="Satura vietturis 2"/>
          <p:cNvSpPr>
            <a:spLocks noGrp="1"/>
          </p:cNvSpPr>
          <p:nvPr>
            <p:ph idx="1"/>
          </p:nvPr>
        </p:nvSpPr>
        <p:spPr/>
        <p:txBody>
          <a:bodyPr/>
          <a:lstStyle/>
          <a:p>
            <a:r>
              <a:rPr lang="lv-LV" dirty="0" smtClean="0"/>
              <a:t>Priekules vidusskola </a:t>
            </a:r>
          </a:p>
          <a:p>
            <a:r>
              <a:rPr lang="lv-LV" dirty="0" smtClean="0"/>
              <a:t>Kalētu pamatskola </a:t>
            </a:r>
            <a:endParaRPr lang="lv-LV" dirty="0"/>
          </a:p>
        </p:txBody>
      </p:sp>
    </p:spTree>
    <p:extLst>
      <p:ext uri="{BB962C8B-B14F-4D97-AF65-F5344CB8AC3E}">
        <p14:creationId xmlns:p14="http://schemas.microsoft.com/office/powerpoint/2010/main" val="147112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endParaRPr lang="lv-LV"/>
          </a:p>
        </p:txBody>
      </p:sp>
    </p:spTree>
    <p:extLst>
      <p:ext uri="{BB962C8B-B14F-4D97-AF65-F5344CB8AC3E}">
        <p14:creationId xmlns:p14="http://schemas.microsoft.com/office/powerpoint/2010/main" val="53624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8447" y="116632"/>
            <a:ext cx="8928992" cy="2900779"/>
          </a:xfrm>
        </p:spPr>
        <p:txBody>
          <a:bodyPr>
            <a:normAutofit/>
          </a:bodyPr>
          <a:lstStyle/>
          <a:p>
            <a:r>
              <a:rPr lang="lv-LV" dirty="0"/>
              <a:t>I</a:t>
            </a:r>
            <a:r>
              <a:rPr lang="lv-LV" dirty="0" smtClean="0"/>
              <a:t>zglītojamo skaits Priekules novada vispārējās izglītības iestādēs</a:t>
            </a:r>
            <a:r>
              <a:rPr lang="lv-LV" dirty="0"/>
              <a:t/>
            </a:r>
            <a:br>
              <a:rPr lang="lv-LV" dirty="0"/>
            </a:br>
            <a:r>
              <a:rPr lang="lv-LV" dirty="0"/>
              <a:t>2016./</a:t>
            </a:r>
            <a:r>
              <a:rPr lang="lv-LV" dirty="0" smtClean="0"/>
              <a:t>17.m.g                2017</a:t>
            </a:r>
            <a:r>
              <a:rPr lang="lv-LV" dirty="0"/>
              <a:t>./18. </a:t>
            </a:r>
            <a:r>
              <a:rPr lang="lv-LV" dirty="0" err="1" smtClean="0"/>
              <a:t>m.g</a:t>
            </a:r>
            <a:r>
              <a:rPr lang="lv-LV" dirty="0" smtClean="0"/>
              <a:t>.</a:t>
            </a:r>
            <a:br>
              <a:rPr lang="lv-LV" dirty="0" smtClean="0"/>
            </a:br>
            <a:r>
              <a:rPr lang="lv-LV" dirty="0" smtClean="0"/>
              <a:t>866               -29                837</a:t>
            </a:r>
            <a:endParaRPr lang="lv-LV" dirty="0"/>
          </a:p>
        </p:txBody>
      </p:sp>
      <p:graphicFrame>
        <p:nvGraphicFramePr>
          <p:cNvPr id="4" name="Diagramma 3"/>
          <p:cNvGraphicFramePr>
            <a:graphicFrameLocks/>
          </p:cNvGraphicFramePr>
          <p:nvPr>
            <p:extLst>
              <p:ext uri="{D42A27DB-BD31-4B8C-83A1-F6EECF244321}">
                <p14:modId xmlns:p14="http://schemas.microsoft.com/office/powerpoint/2010/main" val="3094011732"/>
              </p:ext>
            </p:extLst>
          </p:nvPr>
        </p:nvGraphicFramePr>
        <p:xfrm>
          <a:off x="-12682" y="2996952"/>
          <a:ext cx="4086200" cy="4035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a 5"/>
          <p:cNvGraphicFramePr>
            <a:graphicFrameLocks/>
          </p:cNvGraphicFramePr>
          <p:nvPr>
            <p:extLst>
              <p:ext uri="{D42A27DB-BD31-4B8C-83A1-F6EECF244321}">
                <p14:modId xmlns:p14="http://schemas.microsoft.com/office/powerpoint/2010/main" val="586415860"/>
              </p:ext>
            </p:extLst>
          </p:nvPr>
        </p:nvGraphicFramePr>
        <p:xfrm>
          <a:off x="4391472" y="3356992"/>
          <a:ext cx="4752528" cy="3717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008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a:t>Izglītojamo skaita izmaiņas pirmsskolas izglītības </a:t>
            </a:r>
            <a:r>
              <a:rPr lang="lv-LV" dirty="0" smtClean="0"/>
              <a:t>programmās</a:t>
            </a:r>
            <a:endParaRPr lang="lv-LV" dirty="0"/>
          </a:p>
        </p:txBody>
      </p:sp>
      <p:graphicFrame>
        <p:nvGraphicFramePr>
          <p:cNvPr id="5" name="Diagramma 4"/>
          <p:cNvGraphicFramePr>
            <a:graphicFrameLocks/>
          </p:cNvGraphicFramePr>
          <p:nvPr>
            <p:extLst>
              <p:ext uri="{D42A27DB-BD31-4B8C-83A1-F6EECF244321}">
                <p14:modId xmlns:p14="http://schemas.microsoft.com/office/powerpoint/2010/main" val="1114732478"/>
              </p:ext>
            </p:extLst>
          </p:nvPr>
        </p:nvGraphicFramePr>
        <p:xfrm>
          <a:off x="23102" y="1540844"/>
          <a:ext cx="9805482" cy="5317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3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pPr algn="ctr"/>
            <a:r>
              <a:rPr lang="lv-LV" sz="2800" dirty="0" smtClean="0"/>
              <a:t>Izglītojamo skaita izmaiņas pamatizglītības programmās</a:t>
            </a:r>
            <a:endParaRPr lang="lv-LV" sz="2800" dirty="0"/>
          </a:p>
        </p:txBody>
      </p:sp>
      <p:graphicFrame>
        <p:nvGraphicFramePr>
          <p:cNvPr id="5" name="Diagramma 4"/>
          <p:cNvGraphicFramePr>
            <a:graphicFrameLocks/>
          </p:cNvGraphicFramePr>
          <p:nvPr>
            <p:extLst>
              <p:ext uri="{D42A27DB-BD31-4B8C-83A1-F6EECF244321}">
                <p14:modId xmlns:p14="http://schemas.microsoft.com/office/powerpoint/2010/main" val="1355691645"/>
              </p:ext>
            </p:extLst>
          </p:nvPr>
        </p:nvGraphicFramePr>
        <p:xfrm>
          <a:off x="0" y="1196752"/>
          <a:ext cx="9612560" cy="566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283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dirty="0" smtClean="0"/>
              <a:t>Izglītojamo skaita izmaiņas vidējās izglītības programmās</a:t>
            </a:r>
            <a:endParaRPr lang="lv-LV" dirty="0"/>
          </a:p>
        </p:txBody>
      </p:sp>
      <p:graphicFrame>
        <p:nvGraphicFramePr>
          <p:cNvPr id="5" name="Diagramma 4"/>
          <p:cNvGraphicFramePr>
            <a:graphicFrameLocks/>
          </p:cNvGraphicFramePr>
          <p:nvPr>
            <p:extLst>
              <p:ext uri="{D42A27DB-BD31-4B8C-83A1-F6EECF244321}">
                <p14:modId xmlns:p14="http://schemas.microsoft.com/office/powerpoint/2010/main" val="2519361198"/>
              </p:ext>
            </p:extLst>
          </p:nvPr>
        </p:nvGraphicFramePr>
        <p:xfrm>
          <a:off x="0" y="1412776"/>
          <a:ext cx="9144000" cy="5445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94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Izglītojamie no citiem novadiem</a:t>
            </a:r>
            <a:endParaRPr lang="lv-LV"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2819105710"/>
              </p:ext>
            </p:extLst>
          </p:nvPr>
        </p:nvGraphicFramePr>
        <p:xfrm>
          <a:off x="457200" y="1600200"/>
          <a:ext cx="8229600" cy="5151120"/>
        </p:xfrm>
        <a:graphic>
          <a:graphicData uri="http://schemas.openxmlformats.org/drawingml/2006/table">
            <a:tbl>
              <a:tblPr firstRow="1" bandRow="1">
                <a:tableStyleId>{5940675A-B579-460E-94D1-54222C63F5DA}</a:tableStyleId>
              </a:tblPr>
              <a:tblGrid>
                <a:gridCol w="4186808"/>
                <a:gridCol w="2304256"/>
                <a:gridCol w="1738536"/>
              </a:tblGrid>
              <a:tr h="370840">
                <a:tc>
                  <a:txBody>
                    <a:bodyPr/>
                    <a:lstStyle/>
                    <a:p>
                      <a:endParaRPr lang="lv-LV" sz="2800" dirty="0"/>
                    </a:p>
                  </a:txBody>
                  <a:tcPr/>
                </a:tc>
                <a:tc>
                  <a:txBody>
                    <a:bodyPr/>
                    <a:lstStyle/>
                    <a:p>
                      <a:r>
                        <a:rPr lang="lv-LV" sz="2800" dirty="0" smtClean="0"/>
                        <a:t>Pirmsskolas</a:t>
                      </a:r>
                      <a:endParaRPr lang="lv-LV" sz="2800" dirty="0"/>
                    </a:p>
                  </a:txBody>
                  <a:tcPr/>
                </a:tc>
                <a:tc>
                  <a:txBody>
                    <a:bodyPr/>
                    <a:lstStyle/>
                    <a:p>
                      <a:r>
                        <a:rPr lang="lv-LV" sz="2800" dirty="0" smtClean="0"/>
                        <a:t>Skolās</a:t>
                      </a:r>
                      <a:endParaRPr lang="lv-LV" sz="2800" dirty="0"/>
                    </a:p>
                  </a:txBody>
                  <a:tcPr/>
                </a:tc>
              </a:tr>
              <a:tr h="370840">
                <a:tc>
                  <a:txBody>
                    <a:bodyPr/>
                    <a:lstStyle/>
                    <a:p>
                      <a:r>
                        <a:rPr lang="lv-LV" sz="3200" dirty="0" smtClean="0"/>
                        <a:t>Grobiņas novads</a:t>
                      </a:r>
                      <a:endParaRPr lang="lv-LV" sz="3200" dirty="0"/>
                    </a:p>
                  </a:txBody>
                  <a:tcPr/>
                </a:tc>
                <a:tc>
                  <a:txBody>
                    <a:bodyPr/>
                    <a:lstStyle/>
                    <a:p>
                      <a:r>
                        <a:rPr lang="lv-LV" sz="3200" dirty="0" smtClean="0"/>
                        <a:t>21</a:t>
                      </a:r>
                      <a:endParaRPr lang="lv-LV" sz="3200" dirty="0"/>
                    </a:p>
                  </a:txBody>
                  <a:tcPr/>
                </a:tc>
                <a:tc>
                  <a:txBody>
                    <a:bodyPr/>
                    <a:lstStyle/>
                    <a:p>
                      <a:r>
                        <a:rPr lang="lv-LV" sz="3200" dirty="0" smtClean="0"/>
                        <a:t>19</a:t>
                      </a:r>
                      <a:endParaRPr lang="lv-LV" sz="3200" dirty="0"/>
                    </a:p>
                  </a:txBody>
                  <a:tcPr/>
                </a:tc>
              </a:tr>
              <a:tr h="370840">
                <a:tc>
                  <a:txBody>
                    <a:bodyPr/>
                    <a:lstStyle/>
                    <a:p>
                      <a:r>
                        <a:rPr lang="lv-LV" sz="3200" dirty="0" smtClean="0"/>
                        <a:t>Durbes</a:t>
                      </a:r>
                      <a:r>
                        <a:rPr lang="lv-LV" sz="3200" baseline="0" dirty="0" smtClean="0"/>
                        <a:t> novads</a:t>
                      </a:r>
                      <a:endParaRPr lang="lv-LV" sz="3200" dirty="0"/>
                    </a:p>
                  </a:txBody>
                  <a:tcPr/>
                </a:tc>
                <a:tc>
                  <a:txBody>
                    <a:bodyPr/>
                    <a:lstStyle/>
                    <a:p>
                      <a:r>
                        <a:rPr lang="lv-LV" sz="3200" dirty="0" smtClean="0"/>
                        <a:t>6</a:t>
                      </a:r>
                      <a:endParaRPr lang="lv-LV" sz="3200" dirty="0"/>
                    </a:p>
                  </a:txBody>
                  <a:tcPr/>
                </a:tc>
                <a:tc>
                  <a:txBody>
                    <a:bodyPr/>
                    <a:lstStyle/>
                    <a:p>
                      <a:r>
                        <a:rPr lang="lv-LV" sz="3200" dirty="0" smtClean="0"/>
                        <a:t>9</a:t>
                      </a:r>
                      <a:endParaRPr lang="lv-LV" sz="3200" dirty="0"/>
                    </a:p>
                  </a:txBody>
                  <a:tcPr/>
                </a:tc>
              </a:tr>
              <a:tr h="370840">
                <a:tc>
                  <a:txBody>
                    <a:bodyPr/>
                    <a:lstStyle/>
                    <a:p>
                      <a:r>
                        <a:rPr lang="lv-LV" sz="3200" dirty="0" smtClean="0"/>
                        <a:t>Liepāja</a:t>
                      </a:r>
                      <a:endParaRPr lang="lv-LV" sz="3200" dirty="0"/>
                    </a:p>
                  </a:txBody>
                  <a:tcPr/>
                </a:tc>
                <a:tc>
                  <a:txBody>
                    <a:bodyPr/>
                    <a:lstStyle/>
                    <a:p>
                      <a:r>
                        <a:rPr lang="lv-LV" sz="3200" dirty="0" smtClean="0"/>
                        <a:t>10</a:t>
                      </a:r>
                      <a:endParaRPr lang="lv-LV" sz="3200" dirty="0"/>
                    </a:p>
                  </a:txBody>
                  <a:tcPr/>
                </a:tc>
                <a:tc>
                  <a:txBody>
                    <a:bodyPr/>
                    <a:lstStyle/>
                    <a:p>
                      <a:r>
                        <a:rPr lang="lv-LV" sz="3200" dirty="0" smtClean="0"/>
                        <a:t>12</a:t>
                      </a:r>
                      <a:endParaRPr lang="lv-LV" sz="3200" dirty="0"/>
                    </a:p>
                  </a:txBody>
                  <a:tcPr/>
                </a:tc>
              </a:tr>
              <a:tr h="370840">
                <a:tc>
                  <a:txBody>
                    <a:bodyPr/>
                    <a:lstStyle/>
                    <a:p>
                      <a:r>
                        <a:rPr lang="lv-LV" sz="3200" dirty="0" smtClean="0"/>
                        <a:t>Rucavas</a:t>
                      </a:r>
                      <a:r>
                        <a:rPr lang="lv-LV" sz="3200" baseline="0" dirty="0" smtClean="0"/>
                        <a:t> novads</a:t>
                      </a:r>
                      <a:endParaRPr lang="lv-LV" sz="3200" dirty="0"/>
                    </a:p>
                  </a:txBody>
                  <a:tcPr/>
                </a:tc>
                <a:tc>
                  <a:txBody>
                    <a:bodyPr/>
                    <a:lstStyle/>
                    <a:p>
                      <a:r>
                        <a:rPr lang="lv-LV" sz="3200" dirty="0" smtClean="0"/>
                        <a:t>2</a:t>
                      </a:r>
                      <a:endParaRPr lang="lv-LV" sz="3200" dirty="0"/>
                    </a:p>
                  </a:txBody>
                  <a:tcPr/>
                </a:tc>
                <a:tc>
                  <a:txBody>
                    <a:bodyPr/>
                    <a:lstStyle/>
                    <a:p>
                      <a:r>
                        <a:rPr lang="lv-LV" sz="3200" dirty="0" smtClean="0"/>
                        <a:t>5</a:t>
                      </a:r>
                      <a:endParaRPr lang="lv-LV" sz="3200" dirty="0"/>
                    </a:p>
                  </a:txBody>
                  <a:tcPr/>
                </a:tc>
              </a:tr>
              <a:tr h="370840">
                <a:tc>
                  <a:txBody>
                    <a:bodyPr/>
                    <a:lstStyle/>
                    <a:p>
                      <a:r>
                        <a:rPr lang="lv-LV" sz="3200" dirty="0" smtClean="0"/>
                        <a:t>Vaiņodes novads</a:t>
                      </a:r>
                      <a:endParaRPr lang="lv-LV" sz="3200" dirty="0"/>
                    </a:p>
                  </a:txBody>
                  <a:tcPr/>
                </a:tc>
                <a:tc>
                  <a:txBody>
                    <a:bodyPr/>
                    <a:lstStyle/>
                    <a:p>
                      <a:endParaRPr lang="lv-LV" sz="3200" dirty="0"/>
                    </a:p>
                  </a:txBody>
                  <a:tcPr/>
                </a:tc>
                <a:tc>
                  <a:txBody>
                    <a:bodyPr/>
                    <a:lstStyle/>
                    <a:p>
                      <a:r>
                        <a:rPr lang="lv-LV" sz="3200" dirty="0" smtClean="0"/>
                        <a:t>9</a:t>
                      </a:r>
                      <a:endParaRPr lang="lv-LV" sz="3200" dirty="0"/>
                    </a:p>
                  </a:txBody>
                  <a:tcPr/>
                </a:tc>
              </a:tr>
              <a:tr h="370840">
                <a:tc>
                  <a:txBody>
                    <a:bodyPr/>
                    <a:lstStyle/>
                    <a:p>
                      <a:r>
                        <a:rPr lang="lv-LV" sz="3200" dirty="0" smtClean="0"/>
                        <a:t>Citi novadi</a:t>
                      </a:r>
                      <a:endParaRPr lang="lv-LV" sz="3200" dirty="0"/>
                    </a:p>
                  </a:txBody>
                  <a:tcPr/>
                </a:tc>
                <a:tc>
                  <a:txBody>
                    <a:bodyPr/>
                    <a:lstStyle/>
                    <a:p>
                      <a:r>
                        <a:rPr lang="lv-LV" sz="3200" dirty="0" smtClean="0"/>
                        <a:t>2</a:t>
                      </a:r>
                      <a:endParaRPr lang="lv-LV" sz="3200" dirty="0"/>
                    </a:p>
                  </a:txBody>
                  <a:tcPr/>
                </a:tc>
                <a:tc>
                  <a:txBody>
                    <a:bodyPr/>
                    <a:lstStyle/>
                    <a:p>
                      <a:r>
                        <a:rPr lang="lv-LV" sz="3200" dirty="0" smtClean="0"/>
                        <a:t>15</a:t>
                      </a:r>
                      <a:endParaRPr lang="lv-LV" sz="3200" dirty="0"/>
                    </a:p>
                  </a:txBody>
                  <a:tcPr/>
                </a:tc>
              </a:tr>
              <a:tr h="370840">
                <a:tc>
                  <a:txBody>
                    <a:bodyPr/>
                    <a:lstStyle/>
                    <a:p>
                      <a:r>
                        <a:rPr lang="lv-LV" sz="3200" dirty="0" smtClean="0"/>
                        <a:t>KOPĀ</a:t>
                      </a:r>
                      <a:endParaRPr lang="lv-LV" sz="3200" dirty="0"/>
                    </a:p>
                  </a:txBody>
                  <a:tcPr/>
                </a:tc>
                <a:tc>
                  <a:txBody>
                    <a:bodyPr/>
                    <a:lstStyle/>
                    <a:p>
                      <a:r>
                        <a:rPr lang="lv-LV" sz="3200" dirty="0" smtClean="0"/>
                        <a:t>41 (15%)</a:t>
                      </a:r>
                      <a:endParaRPr lang="lv-LV" sz="3200" dirty="0"/>
                    </a:p>
                  </a:txBody>
                  <a:tcPr/>
                </a:tc>
                <a:tc>
                  <a:txBody>
                    <a:bodyPr/>
                    <a:lstStyle/>
                    <a:p>
                      <a:r>
                        <a:rPr lang="lv-LV" sz="3200" dirty="0" smtClean="0"/>
                        <a:t>69 (12%)</a:t>
                      </a:r>
                      <a:endParaRPr lang="lv-LV" sz="3200" dirty="0"/>
                    </a:p>
                  </a:txBody>
                  <a:tcPr/>
                </a:tc>
              </a:tr>
              <a:tr h="370840">
                <a:tc>
                  <a:txBody>
                    <a:bodyPr/>
                    <a:lstStyle/>
                    <a:p>
                      <a:r>
                        <a:rPr lang="lv-LV" sz="3200" dirty="0" smtClean="0"/>
                        <a:t>Priekules novads</a:t>
                      </a:r>
                      <a:endParaRPr lang="lv-LV" sz="3200" dirty="0"/>
                    </a:p>
                  </a:txBody>
                  <a:tcPr>
                    <a:solidFill>
                      <a:schemeClr val="bg2"/>
                    </a:solidFill>
                  </a:tcPr>
                </a:tc>
                <a:tc>
                  <a:txBody>
                    <a:bodyPr/>
                    <a:lstStyle/>
                    <a:p>
                      <a:r>
                        <a:rPr lang="lv-LV" sz="3200" dirty="0" smtClean="0"/>
                        <a:t>227</a:t>
                      </a:r>
                      <a:endParaRPr lang="lv-LV" sz="3200" dirty="0"/>
                    </a:p>
                  </a:txBody>
                  <a:tcPr>
                    <a:solidFill>
                      <a:schemeClr val="bg2"/>
                    </a:solidFill>
                  </a:tcPr>
                </a:tc>
                <a:tc>
                  <a:txBody>
                    <a:bodyPr/>
                    <a:lstStyle/>
                    <a:p>
                      <a:r>
                        <a:rPr lang="lv-LV" sz="3200" dirty="0" smtClean="0"/>
                        <a:t>523</a:t>
                      </a:r>
                      <a:endParaRPr lang="lv-LV" sz="3200" dirty="0"/>
                    </a:p>
                  </a:txBody>
                  <a:tcPr>
                    <a:solidFill>
                      <a:schemeClr val="bg2"/>
                    </a:solidFill>
                  </a:tcPr>
                </a:tc>
              </a:tr>
            </a:tbl>
          </a:graphicData>
        </a:graphic>
      </p:graphicFrame>
    </p:spTree>
    <p:extLst>
      <p:ext uri="{BB962C8B-B14F-4D97-AF65-F5344CB8AC3E}">
        <p14:creationId xmlns:p14="http://schemas.microsoft.com/office/powerpoint/2010/main" val="16000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1332" y="32048"/>
            <a:ext cx="9144000" cy="706090"/>
          </a:xfrm>
        </p:spPr>
        <p:txBody>
          <a:bodyPr>
            <a:normAutofit/>
          </a:bodyPr>
          <a:lstStyle/>
          <a:p>
            <a:r>
              <a:rPr lang="lv-LV" sz="3600" dirty="0" smtClean="0"/>
              <a:t>Mūsu novadā deklarētie mācās citos novados</a:t>
            </a:r>
            <a:endParaRPr lang="lv-LV" sz="3600" dirty="0"/>
          </a:p>
        </p:txBody>
      </p:sp>
      <p:graphicFrame>
        <p:nvGraphicFramePr>
          <p:cNvPr id="4" name="Satura vietturis 3"/>
          <p:cNvGraphicFramePr>
            <a:graphicFrameLocks noGrp="1"/>
          </p:cNvGraphicFramePr>
          <p:nvPr>
            <p:ph idx="1"/>
            <p:extLst>
              <p:ext uri="{D42A27DB-BD31-4B8C-83A1-F6EECF244321}">
                <p14:modId xmlns:p14="http://schemas.microsoft.com/office/powerpoint/2010/main" val="1500871480"/>
              </p:ext>
            </p:extLst>
          </p:nvPr>
        </p:nvGraphicFramePr>
        <p:xfrm>
          <a:off x="179512" y="821030"/>
          <a:ext cx="8820472" cy="6065520"/>
        </p:xfrm>
        <a:graphic>
          <a:graphicData uri="http://schemas.openxmlformats.org/drawingml/2006/table">
            <a:tbl>
              <a:tblPr firstRow="1" bandRow="1">
                <a:tableStyleId>{5940675A-B579-460E-94D1-54222C63F5DA}</a:tableStyleId>
              </a:tblPr>
              <a:tblGrid>
                <a:gridCol w="2808312"/>
                <a:gridCol w="2088232"/>
                <a:gridCol w="1368152"/>
                <a:gridCol w="2555776"/>
              </a:tblGrid>
              <a:tr h="370840">
                <a:tc>
                  <a:txBody>
                    <a:bodyPr/>
                    <a:lstStyle/>
                    <a:p>
                      <a:endParaRPr lang="lv-LV" sz="2800" dirty="0"/>
                    </a:p>
                  </a:txBody>
                  <a:tcPr/>
                </a:tc>
                <a:tc>
                  <a:txBody>
                    <a:bodyPr/>
                    <a:lstStyle/>
                    <a:p>
                      <a:r>
                        <a:rPr lang="lv-LV" sz="2800" dirty="0" smtClean="0"/>
                        <a:t>Pirmsskolas</a:t>
                      </a:r>
                      <a:r>
                        <a:rPr lang="lv-LV" sz="2800" baseline="0" dirty="0" smtClean="0"/>
                        <a:t> grupās</a:t>
                      </a:r>
                      <a:endParaRPr lang="lv-LV" sz="2800" dirty="0"/>
                    </a:p>
                  </a:txBody>
                  <a:tcPr/>
                </a:tc>
                <a:tc>
                  <a:txBody>
                    <a:bodyPr/>
                    <a:lstStyle/>
                    <a:p>
                      <a:r>
                        <a:rPr lang="lv-LV" sz="2800" dirty="0" smtClean="0"/>
                        <a:t>Skolās</a:t>
                      </a:r>
                      <a:endParaRPr lang="lv-LV" sz="2800" dirty="0"/>
                    </a:p>
                  </a:txBody>
                  <a:tcPr/>
                </a:tc>
                <a:tc>
                  <a:txBody>
                    <a:bodyPr/>
                    <a:lstStyle/>
                    <a:p>
                      <a:r>
                        <a:rPr lang="lv-LV" sz="2800" dirty="0" smtClean="0"/>
                        <a:t>Profesionālajās skolās</a:t>
                      </a:r>
                      <a:endParaRPr lang="lv-LV" sz="2800" dirty="0"/>
                    </a:p>
                  </a:txBody>
                  <a:tcPr/>
                </a:tc>
              </a:tr>
              <a:tr h="370840">
                <a:tc>
                  <a:txBody>
                    <a:bodyPr/>
                    <a:lstStyle/>
                    <a:p>
                      <a:r>
                        <a:rPr lang="lv-LV" sz="2800" dirty="0" smtClean="0"/>
                        <a:t>Liepāja</a:t>
                      </a:r>
                      <a:endParaRPr lang="lv-LV" sz="2800" dirty="0"/>
                    </a:p>
                  </a:txBody>
                  <a:tcPr/>
                </a:tc>
                <a:tc>
                  <a:txBody>
                    <a:bodyPr/>
                    <a:lstStyle/>
                    <a:p>
                      <a:r>
                        <a:rPr lang="lv-LV" sz="3600" dirty="0" smtClean="0"/>
                        <a:t>5</a:t>
                      </a:r>
                      <a:endParaRPr lang="lv-LV" sz="3600" dirty="0"/>
                    </a:p>
                  </a:txBody>
                  <a:tcPr/>
                </a:tc>
                <a:tc>
                  <a:txBody>
                    <a:bodyPr/>
                    <a:lstStyle/>
                    <a:p>
                      <a:r>
                        <a:rPr lang="lv-LV" sz="3600" dirty="0" smtClean="0"/>
                        <a:t>40</a:t>
                      </a:r>
                      <a:endParaRPr lang="lv-LV" sz="3600" dirty="0"/>
                    </a:p>
                  </a:txBody>
                  <a:tcPr/>
                </a:tc>
                <a:tc>
                  <a:txBody>
                    <a:bodyPr/>
                    <a:lstStyle/>
                    <a:p>
                      <a:r>
                        <a:rPr lang="lv-LV" sz="3600" dirty="0" smtClean="0"/>
                        <a:t>74</a:t>
                      </a:r>
                      <a:endParaRPr lang="lv-LV" sz="3600" dirty="0"/>
                    </a:p>
                  </a:txBody>
                  <a:tcPr/>
                </a:tc>
              </a:tr>
              <a:tr h="370840">
                <a:tc>
                  <a:txBody>
                    <a:bodyPr/>
                    <a:lstStyle/>
                    <a:p>
                      <a:r>
                        <a:rPr lang="lv-LV" sz="2800" dirty="0" smtClean="0"/>
                        <a:t>Aizputes novads</a:t>
                      </a:r>
                      <a:endParaRPr lang="lv-LV" sz="2800" dirty="0"/>
                    </a:p>
                  </a:txBody>
                  <a:tcPr/>
                </a:tc>
                <a:tc>
                  <a:txBody>
                    <a:bodyPr/>
                    <a:lstStyle/>
                    <a:p>
                      <a:r>
                        <a:rPr lang="lv-LV" sz="3600" dirty="0" smtClean="0"/>
                        <a:t>-</a:t>
                      </a:r>
                      <a:endParaRPr lang="lv-LV" sz="3600" dirty="0"/>
                    </a:p>
                  </a:txBody>
                  <a:tcPr/>
                </a:tc>
                <a:tc>
                  <a:txBody>
                    <a:bodyPr/>
                    <a:lstStyle/>
                    <a:p>
                      <a:r>
                        <a:rPr lang="lv-LV" sz="3600" dirty="0" smtClean="0"/>
                        <a:t>25</a:t>
                      </a:r>
                      <a:endParaRPr lang="lv-LV" sz="3600" dirty="0"/>
                    </a:p>
                  </a:txBody>
                  <a:tcPr/>
                </a:tc>
                <a:tc>
                  <a:txBody>
                    <a:bodyPr/>
                    <a:lstStyle/>
                    <a:p>
                      <a:r>
                        <a:rPr lang="lv-LV" sz="3600" dirty="0" smtClean="0"/>
                        <a:t>1</a:t>
                      </a:r>
                      <a:endParaRPr lang="lv-LV" sz="3600" dirty="0"/>
                    </a:p>
                  </a:txBody>
                  <a:tcPr/>
                </a:tc>
              </a:tr>
              <a:tr h="370840">
                <a:tc>
                  <a:txBody>
                    <a:bodyPr/>
                    <a:lstStyle/>
                    <a:p>
                      <a:r>
                        <a:rPr lang="lv-LV" sz="2800" dirty="0" smtClean="0"/>
                        <a:t>Grobiņas novads</a:t>
                      </a:r>
                      <a:endParaRPr lang="lv-LV" sz="2800" dirty="0"/>
                    </a:p>
                  </a:txBody>
                  <a:tcPr/>
                </a:tc>
                <a:tc>
                  <a:txBody>
                    <a:bodyPr/>
                    <a:lstStyle/>
                    <a:p>
                      <a:r>
                        <a:rPr lang="lv-LV" sz="3600" dirty="0" smtClean="0"/>
                        <a:t>2</a:t>
                      </a:r>
                      <a:endParaRPr lang="lv-LV" sz="3600" dirty="0"/>
                    </a:p>
                  </a:txBody>
                  <a:tcPr/>
                </a:tc>
                <a:tc>
                  <a:txBody>
                    <a:bodyPr/>
                    <a:lstStyle/>
                    <a:p>
                      <a:r>
                        <a:rPr lang="lv-LV" sz="3600" dirty="0" smtClean="0"/>
                        <a:t>6</a:t>
                      </a:r>
                      <a:endParaRPr lang="lv-LV" sz="3600" dirty="0"/>
                    </a:p>
                  </a:txBody>
                  <a:tcPr/>
                </a:tc>
                <a:tc>
                  <a:txBody>
                    <a:bodyPr/>
                    <a:lstStyle/>
                    <a:p>
                      <a:endParaRPr lang="lv-LV" sz="3600" dirty="0"/>
                    </a:p>
                  </a:txBody>
                  <a:tcPr/>
                </a:tc>
              </a:tr>
              <a:tr h="370840">
                <a:tc>
                  <a:txBody>
                    <a:bodyPr/>
                    <a:lstStyle/>
                    <a:p>
                      <a:r>
                        <a:rPr lang="lv-LV" sz="2800" dirty="0" smtClean="0"/>
                        <a:t>Vaiņodes novads</a:t>
                      </a:r>
                      <a:endParaRPr lang="lv-LV" sz="2800" dirty="0"/>
                    </a:p>
                  </a:txBody>
                  <a:tcPr/>
                </a:tc>
                <a:tc>
                  <a:txBody>
                    <a:bodyPr/>
                    <a:lstStyle/>
                    <a:p>
                      <a:endParaRPr lang="lv-LV" sz="3600" dirty="0"/>
                    </a:p>
                  </a:txBody>
                  <a:tcPr/>
                </a:tc>
                <a:tc>
                  <a:txBody>
                    <a:bodyPr/>
                    <a:lstStyle/>
                    <a:p>
                      <a:r>
                        <a:rPr lang="lv-LV" sz="3600" dirty="0" smtClean="0"/>
                        <a:t>7</a:t>
                      </a:r>
                      <a:endParaRPr lang="lv-LV" sz="3600" dirty="0"/>
                    </a:p>
                  </a:txBody>
                  <a:tcPr/>
                </a:tc>
                <a:tc>
                  <a:txBody>
                    <a:bodyPr/>
                    <a:lstStyle/>
                    <a:p>
                      <a:endParaRPr lang="lv-LV" sz="3600" dirty="0"/>
                    </a:p>
                  </a:txBody>
                  <a:tcPr/>
                </a:tc>
              </a:tr>
              <a:tr h="370840">
                <a:tc>
                  <a:txBody>
                    <a:bodyPr/>
                    <a:lstStyle/>
                    <a:p>
                      <a:r>
                        <a:rPr lang="lv-LV" sz="2800" dirty="0" smtClean="0"/>
                        <a:t>Durbes novads</a:t>
                      </a:r>
                      <a:endParaRPr lang="lv-LV" sz="2800" dirty="0"/>
                    </a:p>
                  </a:txBody>
                  <a:tcPr/>
                </a:tc>
                <a:tc>
                  <a:txBody>
                    <a:bodyPr/>
                    <a:lstStyle/>
                    <a:p>
                      <a:endParaRPr lang="lv-LV" sz="3600" dirty="0"/>
                    </a:p>
                  </a:txBody>
                  <a:tcPr/>
                </a:tc>
                <a:tc>
                  <a:txBody>
                    <a:bodyPr/>
                    <a:lstStyle/>
                    <a:p>
                      <a:r>
                        <a:rPr lang="lv-LV" sz="3600" dirty="0" smtClean="0"/>
                        <a:t>2</a:t>
                      </a:r>
                      <a:endParaRPr lang="lv-LV" sz="3600" dirty="0"/>
                    </a:p>
                  </a:txBody>
                  <a:tcPr/>
                </a:tc>
                <a:tc>
                  <a:txBody>
                    <a:bodyPr/>
                    <a:lstStyle/>
                    <a:p>
                      <a:endParaRPr lang="lv-LV" sz="3600" dirty="0"/>
                    </a:p>
                  </a:txBody>
                  <a:tcPr/>
                </a:tc>
              </a:tr>
              <a:tr h="370840">
                <a:tc>
                  <a:txBody>
                    <a:bodyPr/>
                    <a:lstStyle/>
                    <a:p>
                      <a:r>
                        <a:rPr lang="lv-LV" sz="2800" dirty="0" smtClean="0"/>
                        <a:t>Kandavas novads</a:t>
                      </a:r>
                      <a:endParaRPr lang="lv-LV" sz="2800" dirty="0"/>
                    </a:p>
                  </a:txBody>
                  <a:tcPr/>
                </a:tc>
                <a:tc>
                  <a:txBody>
                    <a:bodyPr/>
                    <a:lstStyle/>
                    <a:p>
                      <a:endParaRPr lang="lv-LV" sz="3600" dirty="0"/>
                    </a:p>
                  </a:txBody>
                  <a:tcPr/>
                </a:tc>
                <a:tc>
                  <a:txBody>
                    <a:bodyPr/>
                    <a:lstStyle/>
                    <a:p>
                      <a:endParaRPr lang="lv-LV" sz="3600" dirty="0"/>
                    </a:p>
                  </a:txBody>
                  <a:tcPr/>
                </a:tc>
                <a:tc>
                  <a:txBody>
                    <a:bodyPr/>
                    <a:lstStyle/>
                    <a:p>
                      <a:r>
                        <a:rPr lang="lv-LV" sz="3600" dirty="0" smtClean="0"/>
                        <a:t>34</a:t>
                      </a:r>
                      <a:endParaRPr lang="lv-LV" sz="3600" dirty="0"/>
                    </a:p>
                  </a:txBody>
                  <a:tcPr/>
                </a:tc>
              </a:tr>
              <a:tr h="370840">
                <a:tc>
                  <a:txBody>
                    <a:bodyPr/>
                    <a:lstStyle/>
                    <a:p>
                      <a:r>
                        <a:rPr lang="lv-LV" sz="2800" dirty="0" smtClean="0"/>
                        <a:t>Citi</a:t>
                      </a:r>
                      <a:r>
                        <a:rPr lang="lv-LV" sz="2800" baseline="0" dirty="0" smtClean="0"/>
                        <a:t> novadi</a:t>
                      </a:r>
                      <a:endParaRPr lang="lv-LV" sz="2800" dirty="0"/>
                    </a:p>
                  </a:txBody>
                  <a:tcPr/>
                </a:tc>
                <a:tc>
                  <a:txBody>
                    <a:bodyPr/>
                    <a:lstStyle/>
                    <a:p>
                      <a:r>
                        <a:rPr lang="lv-LV" sz="3600" dirty="0" smtClean="0"/>
                        <a:t>3</a:t>
                      </a:r>
                      <a:endParaRPr lang="lv-LV" sz="3600" dirty="0"/>
                    </a:p>
                  </a:txBody>
                  <a:tcPr/>
                </a:tc>
                <a:tc>
                  <a:txBody>
                    <a:bodyPr/>
                    <a:lstStyle/>
                    <a:p>
                      <a:r>
                        <a:rPr lang="lv-LV" sz="3600" dirty="0" smtClean="0"/>
                        <a:t>25</a:t>
                      </a:r>
                      <a:endParaRPr lang="lv-LV" sz="3600" dirty="0"/>
                    </a:p>
                  </a:txBody>
                  <a:tcPr/>
                </a:tc>
                <a:tc>
                  <a:txBody>
                    <a:bodyPr/>
                    <a:lstStyle/>
                    <a:p>
                      <a:r>
                        <a:rPr lang="lv-LV" sz="3600" dirty="0" smtClean="0"/>
                        <a:t>21</a:t>
                      </a:r>
                      <a:endParaRPr lang="lv-LV" sz="3600" dirty="0"/>
                    </a:p>
                  </a:txBody>
                  <a:tcPr/>
                </a:tc>
              </a:tr>
              <a:tr h="551224">
                <a:tc>
                  <a:txBody>
                    <a:bodyPr/>
                    <a:lstStyle/>
                    <a:p>
                      <a:r>
                        <a:rPr lang="lv-LV" sz="2800" dirty="0" smtClean="0"/>
                        <a:t>Kopā</a:t>
                      </a:r>
                      <a:endParaRPr lang="lv-LV" sz="2800" dirty="0"/>
                    </a:p>
                  </a:txBody>
                  <a:tcPr/>
                </a:tc>
                <a:tc>
                  <a:txBody>
                    <a:bodyPr/>
                    <a:lstStyle/>
                    <a:p>
                      <a:r>
                        <a:rPr lang="lv-LV" sz="3600" dirty="0" smtClean="0"/>
                        <a:t>10</a:t>
                      </a:r>
                      <a:endParaRPr lang="lv-LV" sz="3600" dirty="0"/>
                    </a:p>
                  </a:txBody>
                  <a:tcPr/>
                </a:tc>
                <a:tc>
                  <a:txBody>
                    <a:bodyPr/>
                    <a:lstStyle/>
                    <a:p>
                      <a:r>
                        <a:rPr lang="lv-LV" sz="3600" dirty="0" smtClean="0"/>
                        <a:t>105</a:t>
                      </a:r>
                      <a:endParaRPr lang="lv-LV" sz="3600" dirty="0"/>
                    </a:p>
                  </a:txBody>
                  <a:tcPr/>
                </a:tc>
                <a:tc>
                  <a:txBody>
                    <a:bodyPr/>
                    <a:lstStyle/>
                    <a:p>
                      <a:r>
                        <a:rPr lang="lv-LV" sz="3600" dirty="0" smtClean="0"/>
                        <a:t>130</a:t>
                      </a:r>
                      <a:endParaRPr lang="lv-LV" sz="3600" dirty="0"/>
                    </a:p>
                  </a:txBody>
                  <a:tcPr/>
                </a:tc>
              </a:tr>
            </a:tbl>
          </a:graphicData>
        </a:graphic>
      </p:graphicFrame>
    </p:spTree>
    <p:extLst>
      <p:ext uri="{BB962C8B-B14F-4D97-AF65-F5344CB8AC3E}">
        <p14:creationId xmlns:p14="http://schemas.microsoft.com/office/powerpoint/2010/main" val="43410906"/>
      </p:ext>
    </p:extLst>
  </p:cSld>
  <p:clrMapOvr>
    <a:masterClrMapping/>
  </p:clrMapOvr>
</p:sld>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4401</TotalTime>
  <Words>839</Words>
  <Application>Microsoft Office PowerPoint</Application>
  <PresentationFormat>Slaidrāde ekrānā (4:3)</PresentationFormat>
  <Paragraphs>240</Paragraphs>
  <Slides>34</Slides>
  <Notes>1</Notes>
  <HiddenSlides>0</HiddenSlides>
  <MMClips>0</MMClips>
  <ScaleCrop>false</ScaleCrop>
  <HeadingPairs>
    <vt:vector size="4" baseType="variant">
      <vt:variant>
        <vt:lpstr>Dizains</vt:lpstr>
      </vt:variant>
      <vt:variant>
        <vt:i4>1</vt:i4>
      </vt:variant>
      <vt:variant>
        <vt:lpstr>Slaidu virsraksti</vt:lpstr>
      </vt:variant>
      <vt:variant>
        <vt:i4>34</vt:i4>
      </vt:variant>
    </vt:vector>
  </HeadingPairs>
  <TitlesOfParts>
    <vt:vector size="35" baseType="lpstr">
      <vt:lpstr>Office tēma</vt:lpstr>
      <vt:lpstr>Izglītība Priekules novadā</vt:lpstr>
      <vt:lpstr>PowerPoint prezentācija</vt:lpstr>
      <vt:lpstr>Realizējamās programmas 28.11.2017</vt:lpstr>
      <vt:lpstr>Izglītojamo skaits Priekules novada vispārējās izglītības iestādēs 2016./17.m.g                2017./18. m.g. 866               -29                837</vt:lpstr>
      <vt:lpstr>Izglītojamo skaita izmaiņas pirmsskolas izglītības programmās</vt:lpstr>
      <vt:lpstr>Izglītojamo skaita izmaiņas pamatizglītības programmās</vt:lpstr>
      <vt:lpstr>Izglītojamo skaita izmaiņas vidējās izglītības programmās</vt:lpstr>
      <vt:lpstr>Izglītojamie no citiem novadiem</vt:lpstr>
      <vt:lpstr>Mūsu novadā deklarētie mācās citos novados</vt:lpstr>
      <vt:lpstr>PowerPoint prezentācija</vt:lpstr>
      <vt:lpstr>PowerPoint prezentācija</vt:lpstr>
      <vt:lpstr>PowerPoint prezentācija</vt:lpstr>
      <vt:lpstr>PowerPoint prezentācija</vt:lpstr>
      <vt:lpstr>PowerPoint prezentācija</vt:lpstr>
      <vt:lpstr>Izbraukuši no valsts obligātajā izglītības vecumā (5-18 gadi)</vt:lpstr>
      <vt:lpstr>Sasniegumi 2017.gadā</vt:lpstr>
      <vt:lpstr>Sasniegumi mācībās</vt:lpstr>
      <vt:lpstr>VPD – Exel</vt:lpstr>
      <vt:lpstr>Eksāmens latviešu valodā 9.klasē</vt:lpstr>
      <vt:lpstr>Eksāmens matemātikā 9.klasē</vt:lpstr>
      <vt:lpstr>Eksāmens Latvijas vēsturē 9.klasē</vt:lpstr>
      <vt:lpstr>Eksāmens angļu valodā 9.klasē</vt:lpstr>
      <vt:lpstr>Ārpusstundu darbs</vt:lpstr>
      <vt:lpstr>Folkloras kopu sasniegumi</vt:lpstr>
      <vt:lpstr>Mazpulki</vt:lpstr>
      <vt:lpstr>Sporta skolas sportistu sasniegumi</vt:lpstr>
      <vt:lpstr>Projekti</vt:lpstr>
      <vt:lpstr>“Karjeras atbalsts vispārējās un profesionālās izglītības iestādēs”</vt:lpstr>
      <vt:lpstr>Kompetenču pieeja mācību saturā </vt:lpstr>
      <vt:lpstr>PowerPoint prezentācija</vt:lpstr>
      <vt:lpstr>Atbalsts izglītojamo individuālo kompetenču attīstībai</vt:lpstr>
      <vt:lpstr>Latvijas skolas soma</vt:lpstr>
      <vt:lpstr>Erasmus +</vt:lpstr>
      <vt:lpstr>PowerPoint prezentācija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Izglītība Priekules novadā</dc:title>
  <dc:creator>apurvina</dc:creator>
  <cp:lastModifiedBy>apurvina</cp:lastModifiedBy>
  <cp:revision>112</cp:revision>
  <cp:lastPrinted>2016-03-07T11:25:37Z</cp:lastPrinted>
  <dcterms:created xsi:type="dcterms:W3CDTF">2016-03-05T06:02:11Z</dcterms:created>
  <dcterms:modified xsi:type="dcterms:W3CDTF">2017-11-30T10:56:12Z</dcterms:modified>
</cp:coreProperties>
</file>